
<file path=[Content_Types].xml><?xml version="1.0" encoding="utf-8"?>
<Types xmlns="http://schemas.openxmlformats.org/package/2006/content-types">
  <Default Extension="xml" ContentType="application/vnd.openxmlformats-package.core-properties+xml"/>
  <Default Extension="png" ContentType="image/png"/>
  <Default Extension="bin" ContentType="image/webp"/>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cb430371a14c57" /><Relationship Type="http://schemas.openxmlformats.org/officeDocument/2006/relationships/extended-properties" Target="/docProps/app.xml" Id="R874b5b494cbd42f8" /><Relationship Type="http://schemas.openxmlformats.org/officeDocument/2006/relationships/officeDocument" Target="/ppt/presentation.xml" Id="R921af337779a4b96" /></Relationships>
</file>

<file path=ppt/presentation.xml><?xml version="1.0" encoding="utf-8"?>
<p:presentation xmlns:p="http://schemas.openxmlformats.org/presentationml/2006/main">
  <p:sldMasterIdLst>
    <p:sldMasterId xmlns:r="http://schemas.openxmlformats.org/officeDocument/2006/relationships" id="2147483648" r:id="Rb514a944da9e46d0"/>
  </p:sldMasterIdLst>
  <p:notesMasterIdLst>
    <p:notesMasterId xmlns:r="http://schemas.openxmlformats.org/officeDocument/2006/relationships" r:id="Rcff14409af9848fd"/>
  </p:notesMasterIdLst>
  <p:sldIdLst>
    <p:sldId xmlns:r="http://schemas.openxmlformats.org/officeDocument/2006/relationships" id="256" r:id="R659867d6dc4d427b"/>
    <p:sldId xmlns:r="http://schemas.openxmlformats.org/officeDocument/2006/relationships" id="257" r:id="R091183c783e7495f"/>
    <p:sldId xmlns:r="http://schemas.openxmlformats.org/officeDocument/2006/relationships" id="258" r:id="R627f1371564d4c20"/>
    <p:sldId xmlns:r="http://schemas.openxmlformats.org/officeDocument/2006/relationships" id="259" r:id="Red9c002ff8ca4552"/>
    <p:sldId xmlns:r="http://schemas.openxmlformats.org/officeDocument/2006/relationships" id="260" r:id="R79641d1352e54017"/>
    <p:sldId xmlns:r="http://schemas.openxmlformats.org/officeDocument/2006/relationships" id="261" r:id="R437e484b5360410a"/>
    <p:sldId xmlns:r="http://schemas.openxmlformats.org/officeDocument/2006/relationships" id="262" r:id="Rd377abe1fd204887"/>
    <p:sldId xmlns:r="http://schemas.openxmlformats.org/officeDocument/2006/relationships" id="263" r:id="R89cb888723734a7c"/>
    <p:sldId xmlns:r="http://schemas.openxmlformats.org/officeDocument/2006/relationships" id="264" r:id="R821f0126e93a4d79"/>
    <p:sldId xmlns:r="http://schemas.openxmlformats.org/officeDocument/2006/relationships" id="265" r:id="R0d93494878524d71"/>
    <p:sldId xmlns:r="http://schemas.openxmlformats.org/officeDocument/2006/relationships" id="266" r:id="R66e14b7f379844c2"/>
    <p:sldId xmlns:r="http://schemas.openxmlformats.org/officeDocument/2006/relationships" id="267" r:id="R91b3f5854fe04485"/>
    <p:sldId xmlns:r="http://schemas.openxmlformats.org/officeDocument/2006/relationships" id="268" r:id="R791762e1ae664797"/>
    <p:sldId xmlns:r="http://schemas.openxmlformats.org/officeDocument/2006/relationships" id="269" r:id="R042f9c963b4c4f33"/>
    <p:sldId xmlns:r="http://schemas.openxmlformats.org/officeDocument/2006/relationships" id="270" r:id="Reaa0eccf03c34264"/>
    <p:sldId xmlns:r="http://schemas.openxmlformats.org/officeDocument/2006/relationships" id="271" r:id="R1ad1f23bc48747df"/>
    <p:sldId xmlns:r="http://schemas.openxmlformats.org/officeDocument/2006/relationships" id="272" r:id="R943b497187a24183"/>
    <p:sldId xmlns:r="http://schemas.openxmlformats.org/officeDocument/2006/relationships" id="273" r:id="Ra334791673f2459a"/>
    <p:sldId xmlns:r="http://schemas.openxmlformats.org/officeDocument/2006/relationships" id="274" r:id="R2ad2840850974776"/>
    <p:sldId xmlns:r="http://schemas.openxmlformats.org/officeDocument/2006/relationships" id="275" r:id="Rf6fc280764184213"/>
    <p:sldId xmlns:r="http://schemas.openxmlformats.org/officeDocument/2006/relationships" id="276" r:id="Rb0ab45b74de84524"/>
    <p:sldId xmlns:r="http://schemas.openxmlformats.org/officeDocument/2006/relationships" id="277" r:id="Re780f721b5cd407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f290d76e51f4449" /><Relationship Type="http://schemas.openxmlformats.org/officeDocument/2006/relationships/slideMaster" Target="/ppt/slideMasters/slideMaster1.xml" Id="Rb514a944da9e46d0" /><Relationship Type="http://schemas.openxmlformats.org/officeDocument/2006/relationships/notesMaster" Target="/ppt/notesMasters/notesMaster1.xml" Id="Rcff14409af9848fd" /><Relationship Type="http://schemas.openxmlformats.org/officeDocument/2006/relationships/presProps" Target="/ppt/presProps.xml" Id="Rebc2b7902f3b472a" /><Relationship Type="http://schemas.openxmlformats.org/officeDocument/2006/relationships/tableStyles" Target="/ppt/tableStyles.xml" Id="R251b0573706f4a54" /><Relationship Type="http://schemas.openxmlformats.org/officeDocument/2006/relationships/slide" Target="/ppt/slides/slide1.xml" Id="R659867d6dc4d427b" /><Relationship Type="http://schemas.openxmlformats.org/officeDocument/2006/relationships/slide" Target="/ppt/slides/slide2.xml" Id="R091183c783e7495f" /><Relationship Type="http://schemas.openxmlformats.org/officeDocument/2006/relationships/slide" Target="/ppt/slides/slide3.xml" Id="R627f1371564d4c20" /><Relationship Type="http://schemas.openxmlformats.org/officeDocument/2006/relationships/slide" Target="/ppt/slides/slide4.xml" Id="Red9c002ff8ca4552" /><Relationship Type="http://schemas.openxmlformats.org/officeDocument/2006/relationships/slide" Target="/ppt/slides/slide5.xml" Id="R79641d1352e54017" /><Relationship Type="http://schemas.openxmlformats.org/officeDocument/2006/relationships/slide" Target="/ppt/slides/slide6.xml" Id="R437e484b5360410a" /><Relationship Type="http://schemas.openxmlformats.org/officeDocument/2006/relationships/slide" Target="/ppt/slides/slide7.xml" Id="Rd377abe1fd204887" /><Relationship Type="http://schemas.openxmlformats.org/officeDocument/2006/relationships/slide" Target="/ppt/slides/slide8.xml" Id="R89cb888723734a7c" /><Relationship Type="http://schemas.openxmlformats.org/officeDocument/2006/relationships/slide" Target="/ppt/slides/slide9.xml" Id="R821f0126e93a4d79" /><Relationship Type="http://schemas.openxmlformats.org/officeDocument/2006/relationships/slide" Target="/ppt/slides/slide10.xml" Id="R0d93494878524d71" /><Relationship Type="http://schemas.openxmlformats.org/officeDocument/2006/relationships/slide" Target="/ppt/slides/slide11.xml" Id="R66e14b7f379844c2" /><Relationship Type="http://schemas.openxmlformats.org/officeDocument/2006/relationships/slide" Target="/ppt/slides/slide12.xml" Id="R91b3f5854fe04485" /><Relationship Type="http://schemas.openxmlformats.org/officeDocument/2006/relationships/slide" Target="/ppt/slides/slide13.xml" Id="R791762e1ae664797" /><Relationship Type="http://schemas.openxmlformats.org/officeDocument/2006/relationships/slide" Target="/ppt/slides/slide14.xml" Id="R042f9c963b4c4f33" /><Relationship Type="http://schemas.openxmlformats.org/officeDocument/2006/relationships/slide" Target="/ppt/slides/slide15.xml" Id="Reaa0eccf03c34264" /><Relationship Type="http://schemas.openxmlformats.org/officeDocument/2006/relationships/slide" Target="/ppt/slides/slide16.xml" Id="R1ad1f23bc48747df" /><Relationship Type="http://schemas.openxmlformats.org/officeDocument/2006/relationships/slide" Target="/ppt/slides/slide17.xml" Id="R943b497187a24183" /><Relationship Type="http://schemas.openxmlformats.org/officeDocument/2006/relationships/slide" Target="/ppt/slides/slide18.xml" Id="Ra334791673f2459a" /><Relationship Type="http://schemas.openxmlformats.org/officeDocument/2006/relationships/slide" Target="/ppt/slides/slide19.xml" Id="R2ad2840850974776" /><Relationship Type="http://schemas.openxmlformats.org/officeDocument/2006/relationships/slide" Target="/ppt/slides/slide20.xml" Id="Rf6fc280764184213" /><Relationship Type="http://schemas.openxmlformats.org/officeDocument/2006/relationships/slide" Target="/ppt/slides/slide21.xml" Id="Rb0ab45b74de84524" /><Relationship Type="http://schemas.openxmlformats.org/officeDocument/2006/relationships/slide" Target="/ppt/slides/slide22.xml" Id="Re780f721b5cd407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30acdc62c9045a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93cb02f3110495c" /><Relationship Type="http://schemas.openxmlformats.org/officeDocument/2006/relationships/notesMaster" Target="/ppt/notesMasters/notesMaster1.xml" Id="R4b35be1e3d4842d0"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0238b962904c40" /><Relationship Type="http://schemas.openxmlformats.org/officeDocument/2006/relationships/notesMaster" Target="/ppt/notesMasters/notesMaster1.xml" Id="R1cc9bf6e5fbc47c8" /></Relationships>
</file>

<file path=ppt/notesSlides/_rels/notesSlide3.xml.rels>&#65279;<?xml version="1.0" encoding="utf-8"?><Relationships xmlns="http://schemas.openxmlformats.org/package/2006/relationships"><Relationship Type="http://schemas.openxmlformats.org/officeDocument/2006/relationships/slide" Target="/ppt/slides/slide3.xml" Id="R164d5a92afba4719" /><Relationship Type="http://schemas.openxmlformats.org/officeDocument/2006/relationships/notesMaster" Target="/ppt/notesMasters/notesMaster1.xml" Id="Rd35ec4b27ae447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89a7dd2443427a" /><Relationship Type="http://schemas.openxmlformats.org/officeDocument/2006/relationships/notesMaster" Target="/ppt/notesMasters/notesMaster1.xml" Id="Rebdb0b0b1a914bce" /></Relationships>
</file>

<file path=ppt/notesSlides/_rels/notesSlide5.xml.rels>&#65279;<?xml version="1.0" encoding="utf-8"?><Relationships xmlns="http://schemas.openxmlformats.org/package/2006/relationships"><Relationship Type="http://schemas.openxmlformats.org/officeDocument/2006/relationships/slide" Target="/ppt/slides/slide5.xml" Id="R4b5e682866244c33" /><Relationship Type="http://schemas.openxmlformats.org/officeDocument/2006/relationships/notesMaster" Target="/ppt/notesMasters/notesMaster1.xml" Id="R1124ecee35544f1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26672f410c44db8" /><Relationship Type="http://schemas.openxmlformats.org/officeDocument/2006/relationships/notesMaster" Target="/ppt/notesMasters/notesMaster1.xml" Id="R25366f0a292e4658" /></Relationships>
</file>

<file path=ppt/notesSlides/_rels/notesSlide7.xml.rels>&#65279;<?xml version="1.0" encoding="utf-8"?><Relationships xmlns="http://schemas.openxmlformats.org/package/2006/relationships"><Relationship Type="http://schemas.openxmlformats.org/officeDocument/2006/relationships/slide" Target="/ppt/slides/slide7.xml" Id="R1e6f54ea17c947e2" /><Relationship Type="http://schemas.openxmlformats.org/officeDocument/2006/relationships/notesMaster" Target="/ppt/notesMasters/notesMaster1.xml" Id="R37aa63947e1249b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5ad50a6c1e64bbc" /><Relationship Type="http://schemas.openxmlformats.org/officeDocument/2006/relationships/notesMaster" Target="/ppt/notesMasters/notesMaster1.xml" Id="R12376502fdee4016" /></Relationships>
</file>

<file path=ppt/notesSlides/_rels/notesSlide9.xml.rels>&#65279;<?xml version="1.0" encoding="utf-8"?><Relationships xmlns="http://schemas.openxmlformats.org/package/2006/relationships"><Relationship Type="http://schemas.openxmlformats.org/officeDocument/2006/relationships/slide" Target="/ppt/slides/slide9.xml" Id="R9013e831d27549b1" /><Relationship Type="http://schemas.openxmlformats.org/officeDocument/2006/relationships/notesMaster" Target="/ppt/notesMasters/notesMaster1.xml" Id="R1bc4410402114b7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26ed765414541f8" /><Relationship Type="http://schemas.openxmlformats.org/officeDocument/2006/relationships/notesMaster" Target="/ppt/notesMasters/notesMaster1.xml" Id="R06d9b377b6e14ab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48b4e7d2d104c78" /><Relationship Type="http://schemas.openxmlformats.org/officeDocument/2006/relationships/notesMaster" Target="/ppt/notesMasters/notesMaster1.xml" Id="R2b779bdf7f91466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e9711613c074b48" /><Relationship Type="http://schemas.openxmlformats.org/officeDocument/2006/relationships/notesMaster" Target="/ppt/notesMasters/notesMaster1.xml" Id="Rcb1165534f2443e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da70160e5e3458b" /><Relationship Type="http://schemas.openxmlformats.org/officeDocument/2006/relationships/notesMaster" Target="/ppt/notesMasters/notesMaster1.xml" Id="Rdeb2a7f270c740c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a4a381162904ee5" /><Relationship Type="http://schemas.openxmlformats.org/officeDocument/2006/relationships/notesMaster" Target="/ppt/notesMasters/notesMaster1.xml" Id="Rb415f7f6633d448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05dc83fc1274f99" /><Relationship Type="http://schemas.openxmlformats.org/officeDocument/2006/relationships/notesMaster" Target="/ppt/notesMasters/notesMaster1.xml" Id="Ra71e69893ac6472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58513e8d49c4a4e" /><Relationship Type="http://schemas.openxmlformats.org/officeDocument/2006/relationships/notesMaster" Target="/ppt/notesMasters/notesMaster1.xml" Id="R21dff0af8f534ef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2ea9758745f43e2" /><Relationship Type="http://schemas.openxmlformats.org/officeDocument/2006/relationships/notesMaster" Target="/ppt/notesMasters/notesMaster1.xml" Id="R079dec1765d9424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2948ad0c9944be6" /><Relationship Type="http://schemas.openxmlformats.org/officeDocument/2006/relationships/notesMaster" Target="/ppt/notesMasters/notesMaster1.xml" Id="Rbfacb6bc95784b1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5929e61f6274464" /><Relationship Type="http://schemas.openxmlformats.org/officeDocument/2006/relationships/notesMaster" Target="/ppt/notesMasters/notesMaster1.xml" Id="Rabbe255893e147f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630a50b21104f38" /><Relationship Type="http://schemas.openxmlformats.org/officeDocument/2006/relationships/notesMaster" Target="/ppt/notesMasters/notesMaster1.xml" Id="R7afb1370da644ce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10d5c4480524cba" /><Relationship Type="http://schemas.openxmlformats.org/officeDocument/2006/relationships/notesMaster" Target="/ppt/notesMasters/notesMaster1.xml" Id="R28d41e16a6994e8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fdf63b43ad84193" /><Relationship Type="http://schemas.openxmlformats.org/officeDocument/2006/relationships/notesMaster" Target="/ppt/notesMasters/notesMaster1.xml" Id="R0913be22ed5745e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Evenflow connects the idea to the experience. Open by asking what the client needs their audience to think, feel or do. Then explain that our range includes events, environments, films and technology. Cover images: The Leela experience centre and the Guidewire live performance. For Guidewire, Evenflow designed and Skunkworks executed the work.</a:t>
            </a:r>
          </a:p>
          <a:p xmlns:a="http://schemas.openxmlformats.org/drawingml/2006/main">
            <a:r>
              <a:t/>
            </a:r>
          </a:p>
          <a:p xmlns:a="http://schemas.openxmlformats.org/drawingml/2006/main">
            <a:r>
              <a:t>Sources</a:t>
            </a:r>
          </a:p>
          <a:p xmlns:a="http://schemas.openxmlformats.org/drawingml/2006/main">
            <a:r>
              <a:t>Source: Credentials 2025(1).pdf, supplied by Evenflow. Page 69.</a:t>
            </a:r>
          </a:p>
          <a:p xmlns:a="http://schemas.openxmlformats.org/drawingml/2006/main">
            <a:r>
              <a:t>https://www.behance.net/gallery/226540351/Gudiewire-Live-InteractivePerformance</a:t>
            </a:r>
          </a:p>
          <a:p xmlns:a="http://schemas.openxmlformats.org/drawingml/2006/main">
            <a:r>
              <a:t>Original Evenflow logo supplied by the client.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creative test is simple: would we want to experience this as an audience? Explain that respecting attention means understanding who is coming, why they are there and what the business needs from the experience. The humour is a way into a serious point about audience value.</a:t>
            </a:r>
          </a:p>
          <a:p xmlns:a="http://schemas.openxmlformats.org/drawingml/2006/main">
            <a:r>
              <a:t/>
            </a:r>
          </a:p>
          <a:p xmlns:a="http://schemas.openxmlformats.org/drawingml/2006/main">
            <a:r>
              <a:t>Sources</a:t>
            </a:r>
          </a:p>
          <a:p xmlns:a="http://schemas.openxmlformats.org/drawingml/2006/main">
            <a:r>
              <a:t>Source: Vipul Ganatra’s supplied philosophy and project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began in events and expanded into design, films and technology. The same client understanding runs through every discipline. Introduce only the disciplines relevant to this pitch in detail. We select specialists and execution partners to suit the work.</a:t>
            </a:r>
          </a:p>
          <a:p xmlns:a="http://schemas.openxmlformats.org/drawingml/2006/main">
            <a:r>
              <a:t/>
            </a:r>
          </a:p>
          <a:p xmlns:a="http://schemas.openxmlformats.org/drawingml/2006/main">
            <a:r>
              <a:t>Sources</a:t>
            </a:r>
          </a:p>
          <a:p xmlns:a="http://schemas.openxmlformats.org/drawingml/2006/main">
            <a:r>
              <a:t>Source: Vipul’s supplied agency introduction. Source: Credentials 2025(1).pdf, supplied by Evenflow. Pages 2–5, 12–136. Source: evenflow Stalls &amp; Interiors (1).pdf, supplied by Evenflow.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names represent selected projects in the supplied portfolio and client-confirmed design collaborations. They do not imply endorsements or current retainers. Some brand environments appear within another client’s campus or programme. We credit specialist execution partners on the relevant case slides.</a:t>
            </a:r>
          </a:p>
          <a:p xmlns:a="http://schemas.openxmlformats.org/drawingml/2006/main">
            <a:r>
              <a:t/>
            </a:r>
          </a:p>
          <a:p xmlns:a="http://schemas.openxmlformats.org/drawingml/2006/main">
            <a:r>
              <a:t>Sources</a:t>
            </a:r>
          </a:p>
          <a:p xmlns:a="http://schemas.openxmlformats.org/drawingml/2006/main">
            <a:r>
              <a:t>Source: Credentials 2025(1).pdf, supplied by Evenflow. Page 6 and project pages. Source: evenflow Stalls &amp; Interiors (1).pdf, supplied by Evenflow. Google, GE and Ola sections.</a:t>
            </a:r>
          </a:p>
          <a:p xmlns:a="http://schemas.openxmlformats.org/drawingml/2006/main">
            <a:r>
              <a:t>Client-confirmed project ownership: https://www.behance.net/gallery/226540351/Gudiewire-Live-InteractivePerformance</a:t>
            </a:r>
          </a:p>
          <a:p xmlns:a="http://schemas.openxmlformats.org/drawingml/2006/main">
            <a:r>
              <a:t>https://www.behance.net/gallery/239239341/SKUNKWORKS-X-ABInBev</a:t>
            </a:r>
          </a:p>
          <a:p xmlns:a="http://schemas.openxmlformats.org/drawingml/2006/main">
            <a:r>
              <a:t>https://www.behance.net/gallery/238861837/SKUNKWORKS-X-ACCENTURE</a:t>
            </a:r>
          </a:p>
          <a:p xmlns:a="http://schemas.openxmlformats.org/drawingml/2006/main">
            <a:r>
              <a:t>https://www.behance.net/gallery/227017511/Skunkworks-X-Este-Lauder-Companies</a:t>
            </a:r>
          </a:p>
          <a:p xmlns:a="http://schemas.openxmlformats.org/drawingml/2006/main">
            <a:r>
              <a:t>https://www.behance.net/gallery/230760635/Skunkworks-X-SpotDraft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slide to turn the pitch into a conversation. Ask for the commercial or organisational purpose before discussing creative formats. These are the questions we propose to align on for the new engagement, rather than a claim that any past project achieved a particular business result.</a:t>
            </a:r>
          </a:p>
          <a:p xmlns:a="http://schemas.openxmlformats.org/drawingml/2006/main">
            <a:r>
              <a:t/>
            </a:r>
          </a:p>
          <a:p xmlns:a="http://schemas.openxmlformats.org/drawingml/2006/main">
            <a:r>
              <a:t>Sources</a:t>
            </a:r>
          </a:p>
          <a:p xmlns:a="http://schemas.openxmlformats.org/drawingml/2006/main">
            <a:r>
              <a:t>Source: Client’s stated emphasis on understanding the client and clarity of purpose.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EO RIEMIX portfolio shows a cohesive event identity across welcome experiences, wayfinding, bags, stage design and entertainment. Focus on the repeated visual language and how the experience extends beyond the stage. Avoid assigning attendance or satisfaction metrics not documented in the source.</a:t>
            </a:r>
          </a:p>
          <a:p xmlns:a="http://schemas.openxmlformats.org/drawingml/2006/main">
            <a:r>
              <a:t/>
            </a:r>
          </a:p>
          <a:p xmlns:a="http://schemas.openxmlformats.org/drawingml/2006/main">
            <a:r>
              <a:t>Sources</a:t>
            </a:r>
          </a:p>
          <a:p xmlns:a="http://schemas.openxmlformats.org/drawingml/2006/main">
            <a:r>
              <a:t>Source: Credentials 2025(1).pdf, supplied by Evenflow. Pages 13–20. Photograph from page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credentials record an Annual Day for 2,000 AB InBev employees at Sheraton Grand Whitefield in 2023. Talk about the scale and the visible stage and lighting treatment. The attendance figure is a source-backed scope metric, not a claim about effectiveness or return on investment.</a:t>
            </a:r>
          </a:p>
          <a:p xmlns:a="http://schemas.openxmlformats.org/drawingml/2006/main">
            <a:r>
              <a:t/>
            </a:r>
          </a:p>
          <a:p xmlns:a="http://schemas.openxmlformats.org/drawingml/2006/main">
            <a:r>
              <a:t>Sources</a:t>
            </a:r>
          </a:p>
          <a:p xmlns:a="http://schemas.openxmlformats.org/drawingml/2006/main">
            <a:r>
              <a:t>Source: Credentials 2025(1).pdf, supplied by Evenflow. Page 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Guidewire DEV Summit 2025 work combines performance with large screen environments. Use the image to explain coordination between visual content and the live experience. Evenflow designed the work and outsourced execution to Skunkworks Studio, as confirmed by Vipul. The cover features a second image from this project.</a:t>
            </a:r>
          </a:p>
          <a:p xmlns:a="http://schemas.openxmlformats.org/drawingml/2006/main">
            <a:r>
              <a:t/>
            </a:r>
          </a:p>
          <a:p xmlns:a="http://schemas.openxmlformats.org/drawingml/2006/main">
            <a:r>
              <a:t>Sources</a:t>
            </a:r>
          </a:p>
          <a:p xmlns:a="http://schemas.openxmlformats.org/drawingml/2006/main">
            <a:r>
              <a:t>https://www.behance.net/gallery/226540351/Gudiewire-Live-InteractivePerformance</a:t>
            </a:r>
          </a:p>
          <a:p xmlns:a="http://schemas.openxmlformats.org/drawingml/2006/main">
            <a:r>
              <a:t>Client confirmation of design ownership and execution partner in the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SAP Startup Social’s launch used a garage theme. The set built the idea into the environment through workshop objects and a casual gathering space. This example shows how a recognisable setting can express the purpose of an event without relying entirely on messaging on a screen.</a:t>
            </a:r>
          </a:p>
          <a:p xmlns:a="http://schemas.openxmlformats.org/drawingml/2006/main">
            <a:r>
              <a:t/>
            </a:r>
          </a:p>
          <a:p xmlns:a="http://schemas.openxmlformats.org/drawingml/2006/main">
            <a:r>
              <a:t>Sources</a:t>
            </a:r>
          </a:p>
          <a:p xmlns:a="http://schemas.openxmlformats.org/drawingml/2006/main">
            <a:r>
              <a:t>Source: Credentials 2025(1).pdf, supplied by Evenflow. Page 27.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Leela experience centre offers a different expression of the same agency: hospitality, detail and restraint. Discuss the visible arched forms, timber treatment, lighting and seating as design decisions. The portfolio names the location as Indiranagar. Avoid claiming commercial outcomes or describing a hotel property that is not identified in the source.</a:t>
            </a:r>
          </a:p>
          <a:p xmlns:a="http://schemas.openxmlformats.org/drawingml/2006/main">
            <a:r>
              <a:t/>
            </a:r>
          </a:p>
          <a:p xmlns:a="http://schemas.openxmlformats.org/drawingml/2006/main">
            <a:r>
              <a:t>Sources</a:t>
            </a:r>
          </a:p>
          <a:p xmlns:a="http://schemas.openxmlformats.org/drawingml/2006/main">
            <a:r>
              <a:t>Source: Credentials 2025(1).pdf, supplied by Evenflow. Page 69.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three photographed exhibition spaces show different brand treatments: a hospitality setting for Chester’s, a product-focused environment for DESERV, and a planted, luminous setting for Fidelity. When tailoring a pitch, discuss visitor flow, demonstration needs and conversation space rather than just the structure.</a:t>
            </a:r>
          </a:p>
          <a:p xmlns:a="http://schemas.openxmlformats.org/drawingml/2006/main">
            <a:r>
              <a:t/>
            </a:r>
          </a:p>
          <a:p xmlns:a="http://schemas.openxmlformats.org/drawingml/2006/main">
            <a:r>
              <a:t>Sources</a:t>
            </a:r>
          </a:p>
          <a:p xmlns:a="http://schemas.openxmlformats.org/drawingml/2006/main">
            <a:r>
              <a:t>Source: Credentials 2025(1).pdf, supplied by Evenflow. Pages 62, 63 and 65. Original embedded photographs.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supplied interiors portfolio includes photographed Ola workplace spaces. The vehicle-inspired setting and cafeteria treatment connect everyday spaces to the brand’s world. Present these as portfolio photographs. Do not imply a new office completion date or an unverified floor area.</a:t>
            </a:r>
          </a:p>
          <a:p xmlns:a="http://schemas.openxmlformats.org/drawingml/2006/main">
            <a:r>
              <a:t/>
            </a:r>
          </a:p>
          <a:p xmlns:a="http://schemas.openxmlformats.org/drawingml/2006/main">
            <a:r>
              <a:t>Sources</a:t>
            </a:r>
          </a:p>
          <a:p xmlns:a="http://schemas.openxmlformats.org/drawingml/2006/main">
            <a:r>
              <a:t>Source: evenflow Stalls &amp; Interiors (1).pdf, supplied by Evenflow. Pages 142–150, images from pages 148 and 146.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design renders from the supplied stalls and interiors portfolio, not photographs of completed installations. They show how we use visualisation to make brand, material, lighting and spatial choices concrete before fabrication. Keep that distinction explicit in a pitch.</a:t>
            </a:r>
          </a:p>
          <a:p xmlns:a="http://schemas.openxmlformats.org/drawingml/2006/main">
            <a:r>
              <a:t/>
            </a:r>
          </a:p>
          <a:p xmlns:a="http://schemas.openxmlformats.org/drawingml/2006/main">
            <a:r>
              <a:t>Sources</a:t>
            </a:r>
          </a:p>
          <a:p xmlns:a="http://schemas.openxmlformats.org/drawingml/2006/main">
            <a:r>
              <a:t>Source: evenflow Stalls &amp; Interiors (1).pdf, supplied by Evenflow. Google interiors, page 60. GE reception, page 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design visualisation shows a surrounding brand environment for Estée Lauder Companies. Discuss how screen content, multiple brand identities and architecture occupy the same space. The visual is a render. Evenflow designed the work and Skunkworks executed it, according to the client’s ownership clarification.</a:t>
            </a:r>
          </a:p>
          <a:p xmlns:a="http://schemas.openxmlformats.org/drawingml/2006/main">
            <a:r>
              <a:t/>
            </a:r>
          </a:p>
          <a:p xmlns:a="http://schemas.openxmlformats.org/drawingml/2006/main">
            <a:r>
              <a:t>Sources</a:t>
            </a:r>
          </a:p>
          <a:p xmlns:a="http://schemas.openxmlformats.org/drawingml/2006/main">
            <a:r>
              <a:t>https://www.behance.net/gallery/227017511/Skunkworks-X-Este-Lauder-Companies</a:t>
            </a:r>
          </a:p>
          <a:p xmlns:a="http://schemas.openxmlformats.org/drawingml/2006/main">
            <a:r>
              <a:t>Client confirmation of design ownership and execution partner.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frame shows cinematic motion content developed for the AB InBev portfolio. It is a motion visual, not a photograph of a finished stage. Present the work as an example of building scale, atmosphere and a sense of spectacle through content. Avoid claims about audience impact that were not measured.</a:t>
            </a:r>
          </a:p>
          <a:p xmlns:a="http://schemas.openxmlformats.org/drawingml/2006/main">
            <a:r>
              <a:t/>
            </a:r>
          </a:p>
          <a:p xmlns:a="http://schemas.openxmlformats.org/drawingml/2006/main">
            <a:r>
              <a:t>Sources</a:t>
            </a:r>
          </a:p>
          <a:p xmlns:a="http://schemas.openxmlformats.org/drawingml/2006/main">
            <a:r>
              <a:t>https://www.behance.net/gallery/239239341/SKUNKWORKS-X-ABInBev</a:t>
            </a:r>
          </a:p>
          <a:p xmlns:a="http://schemas.openxmlformats.org/drawingml/2006/main">
            <a:r>
              <a:t>Client confirmation: Evenflow design, Skunkworks execution.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supplied Accenture motion project shows a coherent visual treatment across multiple frames and transitions. Use it to discuss consistency across a full event content package. Keep the conversation focused on motion design and consistency across the content package.</a:t>
            </a:r>
          </a:p>
          <a:p xmlns:a="http://schemas.openxmlformats.org/drawingml/2006/main">
            <a:r>
              <a:t/>
            </a:r>
          </a:p>
          <a:p xmlns:a="http://schemas.openxmlformats.org/drawingml/2006/main">
            <a:r>
              <a:t>Sources</a:t>
            </a:r>
          </a:p>
          <a:p xmlns:a="http://schemas.openxmlformats.org/drawingml/2006/main">
            <a:r>
              <a:t>https://www.behance.net/gallery/238861837/SKUNKWORKS-X-ACCENTURE</a:t>
            </a:r>
          </a:p>
          <a:p xmlns:a="http://schemas.openxmlformats.org/drawingml/2006/main">
            <a:r>
              <a:t>Client confirmation: Evenflow design, Skunkworks execution.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Nike installation proposals come from the design section of the original credentials. They are concept renders, not evidence of a completed activation. Talk about the proposed use of projection mapping, digital content and physical form to make the brand an active experience.</a:t>
            </a:r>
          </a:p>
          <a:p xmlns:a="http://schemas.openxmlformats.org/drawingml/2006/main">
            <a:r>
              <a:t/>
            </a:r>
          </a:p>
          <a:p xmlns:a="http://schemas.openxmlformats.org/drawingml/2006/main">
            <a:r>
              <a:t>Sources</a:t>
            </a:r>
          </a:p>
          <a:p xmlns:a="http://schemas.openxmlformats.org/drawingml/2006/main">
            <a:r>
              <a:t>Source: Credentials 2025(1).pdf, supplied by Evenflow. Pages 112–116.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two documented PwC programmes demonstrate our work beyond entertainment-led events: a three-day conference at Hilton and a five-day induction programme at The Leela Palace. Use the duration as a programme scope fact. Ask about session design, content approvals and delegate experience for the client’s own programme.</a:t>
            </a:r>
          </a:p>
          <a:p xmlns:a="http://schemas.openxmlformats.org/drawingml/2006/main">
            <a:r>
              <a:t/>
            </a:r>
          </a:p>
          <a:p xmlns:a="http://schemas.openxmlformats.org/drawingml/2006/main">
            <a:r>
              <a:t>Sources</a:t>
            </a:r>
          </a:p>
          <a:p xmlns:a="http://schemas.openxmlformats.org/drawingml/2006/main">
            <a:r>
              <a:t>Source: Credentials 2025(1).pdf, supplied by Evenflow. Pages 23 and 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Walk through the operating model proposed for the engagement. The agency’s credentials describe creative, operations and client servicing teams. Explain how these roles join up around the client brief, budget and production schedule. Agree specific owners, approval dates and scope in the project plan rather than promising an unqualified turnaround.</a:t>
            </a:r>
          </a:p>
          <a:p xmlns:a="http://schemas.openxmlformats.org/drawingml/2006/main">
            <a:r>
              <a:t/>
            </a:r>
          </a:p>
          <a:p xmlns:a="http://schemas.openxmlformats.org/drawingml/2006/main">
            <a:r>
              <a:t>Sources</a:t>
            </a:r>
          </a:p>
          <a:p xmlns:a="http://schemas.openxmlformats.org/drawingml/2006/main">
            <a:r>
              <a:t>Source: Credentials 2025(1).pdf, supplied by Evenflow. Page 4. Client philosophy: good work quickly, agility and responsiveness.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describes how we propose to define success with a client. Agree the measures at the start of each engagement. Depending on the brief, agree suitable measures such as attendance, qualified conversations, product trials, content comprehension, colleague feedback or useful follow-up. Ensure data collection, ownership and reporting responsibilities are agreed in scope.</a:t>
            </a:r>
          </a:p>
          <a:p xmlns:a="http://schemas.openxmlformats.org/drawingml/2006/main">
            <a:r>
              <a:t/>
            </a:r>
          </a:p>
          <a:p xmlns:a="http://schemas.openxmlformats.org/drawingml/2006/main">
            <a:r>
              <a:t>Sources</a:t>
            </a:r>
          </a:p>
          <a:p xmlns:a="http://schemas.openxmlformats.org/drawingml/2006/main">
            <a:r>
              <a:t>Source: New pitch methodology based on the client’s stated business-understanding objective.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the conversation back to the core philosophy Vipul supplied: the work has to be done, done well and done quickly. This is an attitude to the brief, not a blanket service-level guarantee. Explain how clarity and timely decisions help us move without losing the quality of the idea.</a:t>
            </a:r>
          </a:p>
          <a:p xmlns:a="http://schemas.openxmlformats.org/drawingml/2006/main">
            <a:r>
              <a:t/>
            </a:r>
          </a:p>
          <a:p xmlns:a="http://schemas.openxmlformats.org/drawingml/2006/main">
            <a:r>
              <a:t>Sources</a:t>
            </a:r>
          </a:p>
          <a:p xmlns:a="http://schemas.openxmlformats.org/drawingml/2006/main">
            <a:r>
              <a:t>Source: Vipul Ganatra’s original Evenflow purpose and philosophy, supplied in the conversation.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asking for the client’s business objective, intended audience, date and budget range. New project enquiries go to Prithvi. The website and showreel links need an internet connection. All project imagery in the deck remains available offline.</a:t>
            </a:r>
          </a:p>
          <a:p xmlns:a="http://schemas.openxmlformats.org/drawingml/2006/main">
            <a:r>
              <a:t/>
            </a:r>
          </a:p>
          <a:p xmlns:a="http://schemas.openxmlformats.org/drawingml/2006/main">
            <a:r>
              <a:t>Sources</a:t>
            </a:r>
          </a:p>
          <a:p xmlns:a="http://schemas.openxmlformats.org/drawingml/2006/main">
            <a:r>
              <a:t>Source: Contact details supplied by Vipul: prithvi@evenflow.in and 9591507929.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13bbb7711de468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d0bb44d33124072" /><Relationship Type="http://schemas.openxmlformats.org/officeDocument/2006/relationships/slideLayout" Target="/ppt/slideLayouts/slideLayout1.xml" Id="R9638e37b9dde48a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638e37b9dde48a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7ab7023c48144de" /><Relationship Type="http://schemas.openxmlformats.org/officeDocument/2006/relationships/image" Target="/ppt/media/image.png" Id="R07d7c81bb97e4c96" /><Relationship Type="http://schemas.openxmlformats.org/officeDocument/2006/relationships/image" Target="/ppt/media/image.bin" Id="Rc353a94430ac4af3" /><Relationship Type="http://schemas.openxmlformats.org/officeDocument/2006/relationships/image" Target="/ppt/media/image2.bin" Id="Rd692aa5965534101" /><Relationship Type="http://schemas.openxmlformats.org/officeDocument/2006/relationships/notesSlide" Target="/ppt/notesSlides/notesSlide1.xml" Id="R9112a1ba86e14e4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943aa377c03429c" /><Relationship Type="http://schemas.openxmlformats.org/officeDocument/2006/relationships/notesSlide" Target="/ppt/notesSlides/notesSlide2.xml" Id="Ra810fe2fa5d449a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c98e3a5e95fe4944" /><Relationship Type="http://schemas.openxmlformats.org/officeDocument/2006/relationships/notesSlide" Target="/ppt/notesSlides/notesSlide3.xml" Id="R17a6e1c466244f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0b204a127584862" /><Relationship Type="http://schemas.openxmlformats.org/officeDocument/2006/relationships/notesSlide" Target="/ppt/notesSlides/notesSlide4.xml" Id="R9a9665cad11c479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578ca15bdc14ca6" /><Relationship Type="http://schemas.openxmlformats.org/officeDocument/2006/relationships/notesSlide" Target="/ppt/notesSlides/notesSlide5.xml" Id="Rcb6ad72f1c6945f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64d45f08ed14041" /><Relationship Type="http://schemas.openxmlformats.org/officeDocument/2006/relationships/image" Target="/ppt/media/image3.bin" Id="R3120b524d9d644a9" /><Relationship Type="http://schemas.openxmlformats.org/officeDocument/2006/relationships/notesSlide" Target="/ppt/notesSlides/notesSlide6.xml" Id="R1cd30651d1bf48c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9e21d079a18498f" /><Relationship Type="http://schemas.openxmlformats.org/officeDocument/2006/relationships/image" Target="/ppt/media/image4.bin" Id="R46f26e98a34349f8" /><Relationship Type="http://schemas.openxmlformats.org/officeDocument/2006/relationships/notesSlide" Target="/ppt/notesSlides/notesSlide7.xml" Id="Re39f1cb4b27e4fb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bcba03128664e70" /><Relationship Type="http://schemas.openxmlformats.org/officeDocument/2006/relationships/image" Target="/ppt/media/image5.bin" Id="R540221dfc8fe45e1" /><Relationship Type="http://schemas.openxmlformats.org/officeDocument/2006/relationships/notesSlide" Target="/ppt/notesSlides/notesSlide8.xml" Id="Rfd16bb36c84c4b2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8accfcfce8a4b31" /><Relationship Type="http://schemas.openxmlformats.org/officeDocument/2006/relationships/image" Target="/ppt/media/image6.bin" Id="R0fe1c1d987d74e09" /><Relationship Type="http://schemas.openxmlformats.org/officeDocument/2006/relationships/notesSlide" Target="/ppt/notesSlides/notesSlide9.xml" Id="R4482aa242cd24bb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1b94ce34eac410b" /><Relationship Type="http://schemas.openxmlformats.org/officeDocument/2006/relationships/image" Target="/ppt/media/image7.bin" Id="Rb88354c4e0ce400e" /><Relationship Type="http://schemas.openxmlformats.org/officeDocument/2006/relationships/notesSlide" Target="/ppt/notesSlides/notesSlide10.xml" Id="Ra4d1bff3901e40a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bd9354b185d49d2" /><Relationship Type="http://schemas.openxmlformats.org/officeDocument/2006/relationships/image" Target="/ppt/media/image.jpeg" Id="Ra7a05030214c4e62" /><Relationship Type="http://schemas.openxmlformats.org/officeDocument/2006/relationships/image" Target="/ppt/media/image2.jpeg" Id="Rf859d27584e14a03" /><Relationship Type="http://schemas.openxmlformats.org/officeDocument/2006/relationships/image" Target="/ppt/media/image3.jpeg" Id="R4b82838bacd5474a" /><Relationship Type="http://schemas.openxmlformats.org/officeDocument/2006/relationships/notesSlide" Target="/ppt/notesSlides/notesSlide11.xml" Id="Rf6fc13a7643f4f0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5597c535b8f4db3" /><Relationship Type="http://schemas.openxmlformats.org/officeDocument/2006/relationships/image" Target="/ppt/media/image4.jpeg" Id="Rc3e2baaa9cd34dd5" /><Relationship Type="http://schemas.openxmlformats.org/officeDocument/2006/relationships/image" Target="/ppt/media/image5.jpeg" Id="R10caf6e59cd04384" /><Relationship Type="http://schemas.openxmlformats.org/officeDocument/2006/relationships/notesSlide" Target="/ppt/notesSlides/notesSlide12.xml" Id="R123a3f2f20e44ad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0bb09d14ba542ba" /><Relationship Type="http://schemas.openxmlformats.org/officeDocument/2006/relationships/image" Target="/ppt/media/image6.jpeg" Id="R08be6cbc33a44d77" /><Relationship Type="http://schemas.openxmlformats.org/officeDocument/2006/relationships/image" Target="/ppt/media/image7.jpeg" Id="Rb181054aa6b54326" /><Relationship Type="http://schemas.openxmlformats.org/officeDocument/2006/relationships/notesSlide" Target="/ppt/notesSlides/notesSlide13.xml" Id="Rdd35aefffc154ac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18dcd95d604433e" /><Relationship Type="http://schemas.openxmlformats.org/officeDocument/2006/relationships/image" Target="/ppt/media/image8.bin" Id="R57b31e6c059d487e" /><Relationship Type="http://schemas.openxmlformats.org/officeDocument/2006/relationships/notesSlide" Target="/ppt/notesSlides/notesSlide14.xml" Id="R97b4bb81d71842d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406acad27df46e6" /><Relationship Type="http://schemas.openxmlformats.org/officeDocument/2006/relationships/image" Target="/ppt/media/image9.bin" Id="Rf053195f5f504304" /><Relationship Type="http://schemas.openxmlformats.org/officeDocument/2006/relationships/notesSlide" Target="/ppt/notesSlides/notesSlide15.xml" Id="R783f4e28f50c49c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0bf0df2052547b8" /><Relationship Type="http://schemas.openxmlformats.org/officeDocument/2006/relationships/image" Target="/ppt/media/image10.bin" Id="R384c76b423094cf2" /><Relationship Type="http://schemas.openxmlformats.org/officeDocument/2006/relationships/notesSlide" Target="/ppt/notesSlides/notesSlide16.xml" Id="Ra6a19f4a4d7e404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abf304a5fcc34004" /><Relationship Type="http://schemas.openxmlformats.org/officeDocument/2006/relationships/image" Target="/ppt/media/image11.bin" Id="Rc595f23770ad4812" /><Relationship Type="http://schemas.openxmlformats.org/officeDocument/2006/relationships/image" Target="/ppt/media/image12.bin" Id="Rfa3698d13725440b" /><Relationship Type="http://schemas.openxmlformats.org/officeDocument/2006/relationships/notesSlide" Target="/ppt/notesSlides/notesSlide17.xml" Id="R18f718a9f692475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e6c3f1f4507464f" /><Relationship Type="http://schemas.openxmlformats.org/officeDocument/2006/relationships/image" Target="/ppt/media/image8.jpeg" Id="R143386dc71424e6a" /><Relationship Type="http://schemas.openxmlformats.org/officeDocument/2006/relationships/image" Target="/ppt/media/image9.jpeg" Id="R6d9aceec65fa4724" /><Relationship Type="http://schemas.openxmlformats.org/officeDocument/2006/relationships/notesSlide" Target="/ppt/notesSlides/notesSlide18.xml" Id="R214a2fb33ea9456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1a6adab531c482e" /><Relationship Type="http://schemas.openxmlformats.org/officeDocument/2006/relationships/notesSlide" Target="/ppt/notesSlides/notesSlide19.xml" Id="Rfc20254b562e49a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80f1d38669d4ade" /><Relationship Type="http://schemas.openxmlformats.org/officeDocument/2006/relationships/notesSlide" Target="/ppt/notesSlides/notesSlide20.xml" Id="R38b56c8545714fd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851ad1ac73e411b" /><Relationship Type="http://schemas.openxmlformats.org/officeDocument/2006/relationships/notesSlide" Target="/ppt/notesSlides/notesSlide21.xml" Id="R218561483703449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908701dddd1471a" /><Relationship Type="http://schemas.openxmlformats.org/officeDocument/2006/relationships/image" Target="/ppt/media/image2.png" Id="R5a6e8f70442d4c13" /><Relationship Type="http://schemas.openxmlformats.org/officeDocument/2006/relationships/hyperlink" Target="mailto:prithvi@evenflow.in" TargetMode="External" Id="R38c3bd67d3ef4e4e" /><Relationship Type="http://schemas.openxmlformats.org/officeDocument/2006/relationships/hyperlink" Target="tel:+919591507929" TargetMode="External" Id="R0c8b0bf48e8b4a88" /><Relationship Type="http://schemas.openxmlformats.org/officeDocument/2006/relationships/hyperlink" Target="https://evenflow.in/new" TargetMode="External" Id="R572c6c628d074504" /><Relationship Type="http://schemas.openxmlformats.org/officeDocument/2006/relationships/hyperlink" Target="https://evenflow.in/media/evenflow-showreel.mp4" TargetMode="External" Id="R7a32ea7a4b3244f5" /><Relationship Type="http://schemas.openxmlformats.org/officeDocument/2006/relationships/notesSlide" Target="/ppt/notesSlides/notesSlide22.xml" Id="R4280d9a3d7c14484" /></Relationships>
</file>

<file path=ppt/slides/slide1.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7d7c81bb97e4c96"/>
          <a:stretch xmlns:a="http://schemas.openxmlformats.org/drawingml/2006/main"/>
        </p:blipFill>
        <p:spPr>
          <a:xfrm xmlns:a="http://schemas.openxmlformats.org/drawingml/2006/main">
            <a:off x="514350" y="344765"/>
            <a:ext cx="2667000" cy="872571"/>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8D002A-4462-4616-8DBB-01BA46B98EA5}"/>
              </a:ext>
            </a:extLst>
          </p:cNvPr>
          <p:cNvSpPr>
            <a:spLocks xmlns:a="http://schemas.openxmlformats.org/drawingml/2006/main" noGrp="1"/>
          </p:cNvSpPr>
          <p:nvPr/>
        </p:nvSpPr>
        <p:spPr>
          <a:xfrm xmlns:a="http://schemas.openxmlformats.org/drawingml/2006/main">
            <a:off x="5753100" y="657225"/>
            <a:ext cx="19716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200" b="0" i="0">
                <a:solidFill>
                  <a:srgbClr val="6C6C66"/>
                </a:solidFill>
                <a:latin typeface="Arial"/>
                <a:ea typeface="Arial"/>
                <a:cs typeface="Arial"/>
              </a:defRPr>
            </a:pPr>
            <a:r>
              <a:rPr sz="1200" b="0" i="0">
                <a:solidFill>
                  <a:srgbClr val="6C6C66"/>
                </a:solidFill>
                <a:latin typeface="Arial"/>
                <a:ea typeface="Arial"/>
                <a:cs typeface="Arial"/>
              </a:rPr>
              <a:t>CREDENTIALS 2026</a:t>
            </a:r>
          </a:p>
        </p:txBody>
      </p:sp>
      <p:sp>
        <p:nvSpPr>
          <p:cNvPr id="3" name="">
            <a:extLst xmlns:a="http://schemas.openxmlformats.org/drawingml/2006/main">
              <a:ext uri="{FF2B5EF4-FFF2-40B4-BE49-F238E27FC236}">
                <a16:creationId xmlns:a16="http://schemas.microsoft.com/office/drawing/2014/main" id="{1B9DEDBD-0129-45A3-BA3E-6008D8FA208F}"/>
              </a:ext>
            </a:extLst>
          </p:cNvPr>
          <p:cNvSpPr>
            <a:spLocks xmlns:a="http://schemas.openxmlformats.org/drawingml/2006/main" noGrp="1"/>
          </p:cNvSpPr>
          <p:nvPr/>
        </p:nvSpPr>
        <p:spPr>
          <a:xfrm xmlns:a="http://schemas.openxmlformats.org/drawingml/2006/main">
            <a:off x="609600" y="1704975"/>
            <a:ext cx="72771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7800" b="1" i="0">
                <a:solidFill>
                  <a:srgbClr val="20201E"/>
                </a:solidFill>
                <a:latin typeface="Arial"/>
                <a:ea typeface="Arial"/>
                <a:cs typeface="Arial"/>
              </a:defRPr>
            </a:pPr>
            <a:r>
              <a:rPr sz="7800" b="1" i="0">
                <a:solidFill>
                  <a:srgbClr val="20201E"/>
                </a:solidFill>
                <a:latin typeface="Arial"/>
                <a:ea typeface="Arial"/>
                <a:cs typeface="Arial"/>
              </a:rPr>
              <a:t>Good ideas.</a:t>
            </a:r>
          </a:p>
        </p:txBody>
      </p:sp>
      <p:sp>
        <p:nvSpPr>
          <p:cNvPr id="4" name="">
            <a:extLst xmlns:a="http://schemas.openxmlformats.org/drawingml/2006/main">
              <a:ext uri="{FF2B5EF4-FFF2-40B4-BE49-F238E27FC236}">
                <a16:creationId xmlns:a16="http://schemas.microsoft.com/office/drawing/2014/main" id="{4F56D1EE-53F3-45E7-8CAB-CF8594BA0668}"/>
              </a:ext>
            </a:extLst>
          </p:cNvPr>
          <p:cNvSpPr>
            <a:spLocks xmlns:a="http://schemas.openxmlformats.org/drawingml/2006/main" noGrp="1"/>
          </p:cNvSpPr>
          <p:nvPr/>
        </p:nvSpPr>
        <p:spPr>
          <a:xfrm xmlns:a="http://schemas.openxmlformats.org/drawingml/2006/main">
            <a:off x="609600" y="2771775"/>
            <a:ext cx="72771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8400" b="0" i="1">
                <a:solidFill>
                  <a:srgbClr val="20201E"/>
                </a:solidFill>
                <a:latin typeface="Arial"/>
                <a:ea typeface="Arial"/>
                <a:cs typeface="Arial"/>
              </a:defRPr>
            </a:pPr>
            <a:r>
              <a:rPr sz="8400" b="0" i="1">
                <a:solidFill>
                  <a:srgbClr val="20201E"/>
                </a:solidFill>
                <a:latin typeface="Arial"/>
                <a:ea typeface="Arial"/>
                <a:cs typeface="Arial"/>
              </a:rPr>
              <a:t>Very real.</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353a94430ac4af3"/>
          <a:srcRect xmlns:a="http://schemas.openxmlformats.org/drawingml/2006/main" l="1226" t="0" r="1226" b="0"/>
          <a:stretch xmlns:a="http://schemas.openxmlformats.org/drawingml/2006/main">
            <a:fillRect l="0" t="0" r="0" b="0"/>
          </a:stretch>
        </p:blipFill>
        <p:spPr>
          <a:xfrm xmlns:a="http://schemas.openxmlformats.org/drawingml/2006/main">
            <a:off x="8305800" y="0"/>
            <a:ext cx="3886200" cy="6858000"/>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692aa5965534101"/>
          <a:srcRect xmlns:a="http://schemas.openxmlformats.org/drawingml/2006/main" l="0" t="6989" r="0" b="6989"/>
          <a:stretch xmlns:a="http://schemas.openxmlformats.org/drawingml/2006/main">
            <a:fillRect l="0" t="0" r="0" b="0"/>
          </a:stretch>
        </p:blipFill>
        <p:spPr>
          <a:xfrm xmlns:a="http://schemas.openxmlformats.org/drawingml/2006/main">
            <a:off x="609600" y="4314825"/>
            <a:ext cx="7086600" cy="2133600"/>
          </a:xfrm>
          <a:prstGeom xmlns:a="http://schemas.openxmlformats.org/drawingml/2006/main" prst="rect">
            <a:avLst/>
          </a:prstGeom>
        </p:spPr>
      </p:pic>
    </p:spTree>
    <p:extLst>
      <p:ext uri="{BB962C8B-B14F-4D97-AF65-F5344CB8AC3E}">
        <p14:creationId xmlns:p14="http://schemas.microsoft.com/office/powerpoint/2010/main" val="1654989125"/>
      </p:ext>
    </p:extLst>
  </p:cSld>
</p:sld>
</file>

<file path=ppt/slides/slide2.xml><?xml version="1.0" encoding="utf-8"?>
<p:sld xmlns:p="http://schemas.openxmlformats.org/presentationml/2006/main">
  <p:cSld>
    <p:bg>
      <p:bgPr>
        <a:solidFill xmlns:a="http://schemas.openxmlformats.org/drawingml/2006/main">
          <a:srgbClr val="F58216"/>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91B9FF5-F5B2-42B4-A536-A073DE13BA3C}"/>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OUR STARTING POINT</a:t>
            </a:r>
          </a:p>
        </p:txBody>
      </p:sp>
      <p:sp>
        <p:nvSpPr>
          <p:cNvPr id="2" name="">
            <a:extLst xmlns:a="http://schemas.openxmlformats.org/drawingml/2006/main">
              <a:ext uri="{FF2B5EF4-FFF2-40B4-BE49-F238E27FC236}">
                <a16:creationId xmlns:a16="http://schemas.microsoft.com/office/drawing/2014/main" id="{7D6BB56F-69F6-4CE0-9D5B-02F9BCB343E7}"/>
              </a:ext>
            </a:extLst>
          </p:cNvPr>
          <p:cNvSpPr>
            <a:spLocks xmlns:a="http://schemas.openxmlformats.org/drawingml/2006/main" noGrp="1"/>
          </p:cNvSpPr>
          <p:nvPr/>
        </p:nvSpPr>
        <p:spPr>
          <a:xfrm xmlns:a="http://schemas.openxmlformats.org/drawingml/2006/main">
            <a:off x="609600" y="1276350"/>
            <a:ext cx="8763000" cy="3286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7500" b="1" i="0">
                <a:solidFill>
                  <a:srgbClr val="20201E"/>
                </a:solidFill>
                <a:latin typeface="Arial"/>
                <a:ea typeface="Arial"/>
                <a:cs typeface="Arial"/>
              </a:defRPr>
            </a:pPr>
            <a:r>
              <a:rPr sz="7500" b="1" i="0">
                <a:solidFill>
                  <a:srgbClr val="20201E"/>
                </a:solidFill>
                <a:latin typeface="Arial"/>
                <a:ea typeface="Arial"/>
                <a:cs typeface="Arial"/>
              </a:rPr>
              <a:t>Your audience</a:t>
            </a:r>
          </a:p>
          <a:p xmlns:a="http://schemas.openxmlformats.org/drawingml/2006/main">
            <a:pPr algn="l">
              <a:lnSpc>
                <a:spcPct val="106000"/>
              </a:lnSpc>
              <a:buNone/>
              <a:defRPr sz="7500" b="1" i="0">
                <a:solidFill>
                  <a:srgbClr val="20201E"/>
                </a:solidFill>
                <a:latin typeface="Arial"/>
                <a:ea typeface="Arial"/>
                <a:cs typeface="Arial"/>
              </a:defRPr>
            </a:pPr>
            <a:r>
              <a:rPr sz="7500" b="1" i="0">
                <a:solidFill>
                  <a:srgbClr val="20201E"/>
                </a:solidFill>
                <a:latin typeface="Arial"/>
                <a:ea typeface="Arial"/>
                <a:cs typeface="Arial"/>
              </a:rPr>
              <a:t>has better</a:t>
            </a:r>
          </a:p>
          <a:p xmlns:a="http://schemas.openxmlformats.org/drawingml/2006/main">
            <a:pPr algn="l">
              <a:lnSpc>
                <a:spcPct val="106000"/>
              </a:lnSpc>
              <a:buNone/>
              <a:defRPr sz="7500" b="1" i="0">
                <a:solidFill>
                  <a:srgbClr val="20201E"/>
                </a:solidFill>
                <a:latin typeface="Arial"/>
                <a:ea typeface="Arial"/>
                <a:cs typeface="Arial"/>
              </a:defRPr>
            </a:pPr>
            <a:r>
              <a:rPr sz="7500" b="1" i="0">
                <a:solidFill>
                  <a:srgbClr val="20201E"/>
                </a:solidFill>
                <a:latin typeface="Arial"/>
                <a:ea typeface="Arial"/>
                <a:cs typeface="Arial"/>
              </a:rPr>
              <a:t>things to do.</a:t>
            </a:r>
          </a:p>
        </p:txBody>
      </p:sp>
      <p:sp>
        <p:nvSpPr>
          <p:cNvPr id="3" name="">
            <a:extLst xmlns:a="http://schemas.openxmlformats.org/drawingml/2006/main">
              <a:ext uri="{FF2B5EF4-FFF2-40B4-BE49-F238E27FC236}">
                <a16:creationId xmlns:a16="http://schemas.microsoft.com/office/drawing/2014/main" id="{A44C9E4E-9BF8-44F2-AFE4-591B0AB58365}"/>
              </a:ext>
            </a:extLst>
          </p:cNvPr>
          <p:cNvSpPr>
            <a:spLocks xmlns:a="http://schemas.openxmlformats.org/drawingml/2006/main" noGrp="1"/>
          </p:cNvSpPr>
          <p:nvPr/>
        </p:nvSpPr>
        <p:spPr>
          <a:xfrm xmlns:a="http://schemas.openxmlformats.org/drawingml/2006/main">
            <a:off x="647700" y="5114925"/>
            <a:ext cx="10477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850" b="0" i="0">
                <a:solidFill>
                  <a:srgbClr val="20201E"/>
                </a:solidFill>
                <a:latin typeface="Arial"/>
                <a:ea typeface="Arial"/>
                <a:cs typeface="Arial"/>
              </a:defRPr>
            </a:pPr>
            <a:r>
              <a:rPr sz="2850" b="0" i="0">
                <a:solidFill>
                  <a:srgbClr val="20201E"/>
                </a:solidFill>
                <a:latin typeface="Arial"/>
                <a:ea typeface="Arial"/>
                <a:cs typeface="Arial"/>
              </a:rPr>
              <a:t>We make showing up worth it.</a:t>
            </a:r>
          </a:p>
        </p:txBody>
      </p:sp>
      <p:sp>
        <p:nvSpPr>
          <p:cNvPr id="4" name="">
            <a:extLst xmlns:a="http://schemas.openxmlformats.org/drawingml/2006/main">
              <a:ext uri="{FF2B5EF4-FFF2-40B4-BE49-F238E27FC236}">
                <a16:creationId xmlns:a16="http://schemas.microsoft.com/office/drawing/2014/main" id="{685ACCD9-3D26-4C71-9669-FA0E8B60458F}"/>
              </a:ext>
            </a:extLst>
          </p:cNvPr>
          <p:cNvSpPr>
            <a:spLocks xmlns:a="http://schemas.openxmlformats.org/drawingml/2006/main" noGrp="1"/>
          </p:cNvSpPr>
          <p:nvPr/>
        </p:nvSpPr>
        <p:spPr>
          <a:xfrm xmlns:a="http://schemas.openxmlformats.org/drawingml/2006/main">
            <a:off x="647700" y="5838825"/>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00" b="0" i="0">
                <a:solidFill>
                  <a:srgbClr val="20201E"/>
                </a:solidFill>
                <a:latin typeface="Arial"/>
                <a:ea typeface="Arial"/>
                <a:cs typeface="Arial"/>
              </a:defRPr>
            </a:pPr>
            <a:r>
              <a:rPr sz="1800" b="0" i="0">
                <a:solidFill>
                  <a:srgbClr val="20201E"/>
                </a:solidFill>
                <a:latin typeface="Arial"/>
                <a:ea typeface="Arial"/>
                <a:cs typeface="Arial"/>
              </a:rPr>
              <a:t>Would we want to be there? That question survives every brief.</a:t>
            </a:r>
          </a:p>
        </p:txBody>
      </p:sp>
      <p:sp>
        <p:nvSpPr>
          <p:cNvPr id="5" name="">
            <a:extLst xmlns:a="http://schemas.openxmlformats.org/drawingml/2006/main">
              <a:ext uri="{FF2B5EF4-FFF2-40B4-BE49-F238E27FC236}">
                <a16:creationId xmlns:a16="http://schemas.microsoft.com/office/drawing/2014/main" id="{6D1FD9A8-656E-438F-B90B-62203E8AB24B}"/>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02</a:t>
            </a:r>
          </a:p>
        </p:txBody>
      </p:sp>
    </p:spTree>
    <p:extLst>
      <p:ext uri="{BB962C8B-B14F-4D97-AF65-F5344CB8AC3E}">
        <p14:creationId xmlns:p14="http://schemas.microsoft.com/office/powerpoint/2010/main" val="1039447772"/>
      </p:ext>
    </p:extLst>
  </p:cSld>
</p:sld>
</file>

<file path=ppt/slides/slide3.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264642D-452D-40E6-99D3-773826ADB858}"/>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evenflow EXPERIENCES</a:t>
            </a:r>
          </a:p>
        </p:txBody>
      </p:sp>
      <p:sp>
        <p:nvSpPr>
          <p:cNvPr id="2" name="">
            <a:extLst xmlns:a="http://schemas.openxmlformats.org/drawingml/2006/main">
              <a:ext uri="{FF2B5EF4-FFF2-40B4-BE49-F238E27FC236}">
                <a16:creationId xmlns:a16="http://schemas.microsoft.com/office/drawing/2014/main" id="{F590DF20-FFF9-4C27-9781-259C0654E9FD}"/>
              </a:ext>
            </a:extLst>
          </p:cNvPr>
          <p:cNvSpPr>
            <a:spLocks xmlns:a="http://schemas.openxmlformats.org/drawingml/2006/main" noGrp="1"/>
          </p:cNvSpPr>
          <p:nvPr/>
        </p:nvSpPr>
        <p:spPr>
          <a:xfrm xmlns:a="http://schemas.openxmlformats.org/drawingml/2006/main">
            <a:off x="609600" y="990600"/>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650" b="1" i="0">
                <a:solidFill>
                  <a:srgbClr val="20201E"/>
                </a:solidFill>
                <a:latin typeface="Arial"/>
                <a:ea typeface="Arial"/>
                <a:cs typeface="Arial"/>
              </a:defRPr>
            </a:pPr>
            <a:r>
              <a:rPr sz="4650" b="1" i="0">
                <a:solidFill>
                  <a:srgbClr val="20201E"/>
                </a:solidFill>
                <a:latin typeface="Arial"/>
                <a:ea typeface="Arial"/>
                <a:cs typeface="Arial"/>
              </a:rPr>
              <a:t>The ideas refused</a:t>
            </a:r>
          </a:p>
          <a:p xmlns:a="http://schemas.openxmlformats.org/drawingml/2006/main">
            <a:pPr algn="l">
              <a:lnSpc>
                <a:spcPct val="106000"/>
              </a:lnSpc>
              <a:buNone/>
              <a:defRPr sz="4650" b="1" i="0">
                <a:solidFill>
                  <a:srgbClr val="20201E"/>
                </a:solidFill>
                <a:latin typeface="Arial"/>
                <a:ea typeface="Arial"/>
                <a:cs typeface="Arial"/>
              </a:defRPr>
            </a:pPr>
            <a:r>
              <a:rPr sz="4650" b="1" i="0">
                <a:solidFill>
                  <a:srgbClr val="20201E"/>
                </a:solidFill>
                <a:latin typeface="Arial"/>
                <a:ea typeface="Arial"/>
                <a:cs typeface="Arial"/>
              </a:rPr>
              <a:t>to stay in one lane</a:t>
            </a:r>
          </a:p>
        </p:txBody>
      </p:sp>
      <p:sp>
        <p:nvSpPr>
          <p:cNvPr id="3" name="">
            <a:extLst xmlns:a="http://schemas.openxmlformats.org/drawingml/2006/main">
              <a:ext uri="{FF2B5EF4-FFF2-40B4-BE49-F238E27FC236}">
                <a16:creationId xmlns:a16="http://schemas.microsoft.com/office/drawing/2014/main" id="{8965756F-8FB9-46BA-A559-8230C6611208}"/>
              </a:ext>
            </a:extLst>
          </p:cNvPr>
          <p:cNvSpPr>
            <a:spLocks xmlns:a="http://schemas.openxmlformats.org/drawingml/2006/main" noGrp="1"/>
          </p:cNvSpPr>
          <p:nvPr/>
        </p:nvSpPr>
        <p:spPr>
          <a:xfrm xmlns:a="http://schemas.openxmlformats.org/drawingml/2006/main">
            <a:off x="609600" y="2771775"/>
            <a:ext cx="3810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3450" b="1" i="0">
                <a:solidFill>
                  <a:srgbClr val="20201E"/>
                </a:solidFill>
                <a:latin typeface="Arial"/>
                <a:ea typeface="Arial"/>
                <a:cs typeface="Arial"/>
              </a:defRPr>
            </a:pPr>
            <a:r>
              <a:rPr sz="3450" b="1" i="0">
                <a:solidFill>
                  <a:srgbClr val="20201E"/>
                </a:solidFill>
                <a:latin typeface="Arial"/>
                <a:ea typeface="Arial"/>
                <a:cs typeface="Arial"/>
              </a:rPr>
              <a:t>Events</a:t>
            </a:r>
          </a:p>
        </p:txBody>
      </p:sp>
      <p:sp>
        <p:nvSpPr>
          <p:cNvPr id="4" name="">
            <a:extLst xmlns:a="http://schemas.openxmlformats.org/drawingml/2006/main">
              <a:ext uri="{FF2B5EF4-FFF2-40B4-BE49-F238E27FC236}">
                <a16:creationId xmlns:a16="http://schemas.microsoft.com/office/drawing/2014/main" id="{665F5442-93B8-4EF1-B78B-E103BCBD82C4}"/>
              </a:ext>
            </a:extLst>
          </p:cNvPr>
          <p:cNvSpPr>
            <a:spLocks xmlns:a="http://schemas.openxmlformats.org/drawingml/2006/main" noGrp="1"/>
          </p:cNvSpPr>
          <p:nvPr/>
        </p:nvSpPr>
        <p:spPr>
          <a:xfrm xmlns:a="http://schemas.openxmlformats.org/drawingml/2006/main">
            <a:off x="4933950" y="2876550"/>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75" b="0" i="0">
                <a:solidFill>
                  <a:srgbClr val="20201E"/>
                </a:solidFill>
                <a:latin typeface="Arial"/>
                <a:ea typeface="Arial"/>
                <a:cs typeface="Arial"/>
              </a:defRPr>
            </a:pPr>
            <a:r>
              <a:rPr sz="1875" b="0" i="0">
                <a:solidFill>
                  <a:srgbClr val="20201E"/>
                </a:solidFill>
                <a:latin typeface="Arial"/>
                <a:ea typeface="Arial"/>
                <a:cs typeface="Arial"/>
              </a:rPr>
              <a:t>Conferences, launches, celebrations and live shows.</a:t>
            </a:r>
          </a:p>
        </p:txBody>
      </p:sp>
      <p:sp>
        <p:nvSpPr>
          <p:cNvPr id="5" name="">
            <a:extLst xmlns:a="http://schemas.openxmlformats.org/drawingml/2006/main">
              <a:ext uri="{FF2B5EF4-FFF2-40B4-BE49-F238E27FC236}">
                <a16:creationId xmlns:a16="http://schemas.microsoft.com/office/drawing/2014/main" id="{763F8B2E-3FDC-47B6-B4ED-0E691A1B41D0}"/>
              </a:ext>
            </a:extLst>
          </p:cNvPr>
          <p:cNvSpPr>
            <a:spLocks xmlns:a="http://schemas.openxmlformats.org/drawingml/2006/main" noGrp="1"/>
          </p:cNvSpPr>
          <p:nvPr/>
        </p:nvSpPr>
        <p:spPr>
          <a:xfrm xmlns:a="http://schemas.openxmlformats.org/drawingml/2006/main">
            <a:off x="609600" y="3600450"/>
            <a:ext cx="3810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3450" b="1" i="0">
                <a:solidFill>
                  <a:srgbClr val="20201E"/>
                </a:solidFill>
                <a:latin typeface="Arial"/>
                <a:ea typeface="Arial"/>
                <a:cs typeface="Arial"/>
              </a:defRPr>
            </a:pPr>
            <a:r>
              <a:rPr sz="3450" b="1" i="0">
                <a:solidFill>
                  <a:srgbClr val="20201E"/>
                </a:solidFill>
                <a:latin typeface="Arial"/>
                <a:ea typeface="Arial"/>
                <a:cs typeface="Arial"/>
              </a:rPr>
              <a:t>Spaces</a:t>
            </a:r>
          </a:p>
        </p:txBody>
      </p:sp>
      <p:sp>
        <p:nvSpPr>
          <p:cNvPr id="6" name="">
            <a:extLst xmlns:a="http://schemas.openxmlformats.org/drawingml/2006/main">
              <a:ext uri="{FF2B5EF4-FFF2-40B4-BE49-F238E27FC236}">
                <a16:creationId xmlns:a16="http://schemas.microsoft.com/office/drawing/2014/main" id="{3F8088D3-C90A-412A-8195-49385E0F0945}"/>
              </a:ext>
            </a:extLst>
          </p:cNvPr>
          <p:cNvSpPr>
            <a:spLocks xmlns:a="http://schemas.openxmlformats.org/drawingml/2006/main" noGrp="1"/>
          </p:cNvSpPr>
          <p:nvPr/>
        </p:nvSpPr>
        <p:spPr>
          <a:xfrm xmlns:a="http://schemas.openxmlformats.org/drawingml/2006/main">
            <a:off x="4933950" y="3705225"/>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75" b="0" i="0">
                <a:solidFill>
                  <a:srgbClr val="20201E"/>
                </a:solidFill>
                <a:latin typeface="Arial"/>
                <a:ea typeface="Arial"/>
                <a:cs typeface="Arial"/>
              </a:defRPr>
            </a:pPr>
            <a:r>
              <a:rPr sz="1875" b="0" i="0">
                <a:solidFill>
                  <a:srgbClr val="20201E"/>
                </a:solidFill>
                <a:latin typeface="Arial"/>
                <a:ea typeface="Arial"/>
                <a:cs typeface="Arial"/>
              </a:rPr>
              <a:t>Exhibition stands, experience centres and interiors.</a:t>
            </a:r>
          </a:p>
        </p:txBody>
      </p:sp>
      <p:sp>
        <p:nvSpPr>
          <p:cNvPr id="7" name="">
            <a:extLst xmlns:a="http://schemas.openxmlformats.org/drawingml/2006/main">
              <a:ext uri="{FF2B5EF4-FFF2-40B4-BE49-F238E27FC236}">
                <a16:creationId xmlns:a16="http://schemas.microsoft.com/office/drawing/2014/main" id="{B42BB77A-EDB1-4A29-BD52-AFCE1D2FBC99}"/>
              </a:ext>
            </a:extLst>
          </p:cNvPr>
          <p:cNvSpPr>
            <a:spLocks xmlns:a="http://schemas.openxmlformats.org/drawingml/2006/main" noGrp="1"/>
          </p:cNvSpPr>
          <p:nvPr/>
        </p:nvSpPr>
        <p:spPr>
          <a:xfrm xmlns:a="http://schemas.openxmlformats.org/drawingml/2006/main">
            <a:off x="609600" y="4429125"/>
            <a:ext cx="3810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3450" b="1" i="0">
                <a:solidFill>
                  <a:srgbClr val="20201E"/>
                </a:solidFill>
                <a:latin typeface="Arial"/>
                <a:ea typeface="Arial"/>
                <a:cs typeface="Arial"/>
              </a:defRPr>
            </a:pPr>
            <a:r>
              <a:rPr sz="3450" b="1" i="0">
                <a:solidFill>
                  <a:srgbClr val="20201E"/>
                </a:solidFill>
                <a:latin typeface="Arial"/>
                <a:ea typeface="Arial"/>
                <a:cs typeface="Arial"/>
              </a:rPr>
              <a:t>Films &amp; motion</a:t>
            </a:r>
          </a:p>
        </p:txBody>
      </p:sp>
      <p:sp>
        <p:nvSpPr>
          <p:cNvPr id="8" name="">
            <a:extLst xmlns:a="http://schemas.openxmlformats.org/drawingml/2006/main">
              <a:ext uri="{FF2B5EF4-FFF2-40B4-BE49-F238E27FC236}">
                <a16:creationId xmlns:a16="http://schemas.microsoft.com/office/drawing/2014/main" id="{795D7633-5DD1-4A46-8C3E-C3129A609285}"/>
              </a:ext>
            </a:extLst>
          </p:cNvPr>
          <p:cNvSpPr>
            <a:spLocks xmlns:a="http://schemas.openxmlformats.org/drawingml/2006/main" noGrp="1"/>
          </p:cNvSpPr>
          <p:nvPr/>
        </p:nvSpPr>
        <p:spPr>
          <a:xfrm xmlns:a="http://schemas.openxmlformats.org/drawingml/2006/main">
            <a:off x="4933950" y="4533900"/>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75" b="0" i="0">
                <a:solidFill>
                  <a:srgbClr val="20201E"/>
                </a:solidFill>
                <a:latin typeface="Arial"/>
                <a:ea typeface="Arial"/>
                <a:cs typeface="Arial"/>
              </a:defRPr>
            </a:pPr>
            <a:r>
              <a:rPr sz="1875" b="0" i="0">
                <a:solidFill>
                  <a:srgbClr val="20201E"/>
                </a:solidFill>
                <a:latin typeface="Arial"/>
                <a:ea typeface="Arial"/>
                <a:cs typeface="Arial"/>
              </a:rPr>
              <a:t>Screen content, brand films and visual storytelling.</a:t>
            </a:r>
          </a:p>
        </p:txBody>
      </p:sp>
      <p:sp>
        <p:nvSpPr>
          <p:cNvPr id="9" name="">
            <a:extLst xmlns:a="http://schemas.openxmlformats.org/drawingml/2006/main">
              <a:ext uri="{FF2B5EF4-FFF2-40B4-BE49-F238E27FC236}">
                <a16:creationId xmlns:a16="http://schemas.microsoft.com/office/drawing/2014/main" id="{8ABCA0B0-9E1C-4986-8929-95CF1744D2D4}"/>
              </a:ext>
            </a:extLst>
          </p:cNvPr>
          <p:cNvSpPr>
            <a:spLocks xmlns:a="http://schemas.openxmlformats.org/drawingml/2006/main" noGrp="1"/>
          </p:cNvSpPr>
          <p:nvPr/>
        </p:nvSpPr>
        <p:spPr>
          <a:xfrm xmlns:a="http://schemas.openxmlformats.org/drawingml/2006/main">
            <a:off x="609600" y="5257800"/>
            <a:ext cx="3810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3450" b="1" i="0">
                <a:solidFill>
                  <a:srgbClr val="20201E"/>
                </a:solidFill>
                <a:latin typeface="Arial"/>
                <a:ea typeface="Arial"/>
                <a:cs typeface="Arial"/>
              </a:defRPr>
            </a:pPr>
            <a:r>
              <a:rPr sz="3450" b="1" i="0">
                <a:solidFill>
                  <a:srgbClr val="20201E"/>
                </a:solidFill>
                <a:latin typeface="Arial"/>
                <a:ea typeface="Arial"/>
                <a:cs typeface="Arial"/>
              </a:rPr>
              <a:t>Technology</a:t>
            </a:r>
          </a:p>
        </p:txBody>
      </p:sp>
      <p:sp>
        <p:nvSpPr>
          <p:cNvPr id="10" name="">
            <a:extLst xmlns:a="http://schemas.openxmlformats.org/drawingml/2006/main">
              <a:ext uri="{FF2B5EF4-FFF2-40B4-BE49-F238E27FC236}">
                <a16:creationId xmlns:a16="http://schemas.microsoft.com/office/drawing/2014/main" id="{AA1AAB70-9A17-4F2E-9182-AACC2F9F9903}"/>
              </a:ext>
            </a:extLst>
          </p:cNvPr>
          <p:cNvSpPr>
            <a:spLocks xmlns:a="http://schemas.openxmlformats.org/drawingml/2006/main" noGrp="1"/>
          </p:cNvSpPr>
          <p:nvPr/>
        </p:nvSpPr>
        <p:spPr>
          <a:xfrm xmlns:a="http://schemas.openxmlformats.org/drawingml/2006/main">
            <a:off x="4933950" y="5362575"/>
            <a:ext cx="666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75" b="0" i="0">
                <a:solidFill>
                  <a:srgbClr val="20201E"/>
                </a:solidFill>
                <a:latin typeface="Arial"/>
                <a:ea typeface="Arial"/>
                <a:cs typeface="Arial"/>
              </a:defRPr>
            </a:pPr>
            <a:r>
              <a:rPr sz="1875" b="0" i="0">
                <a:solidFill>
                  <a:srgbClr val="20201E"/>
                </a:solidFill>
                <a:latin typeface="Arial"/>
                <a:ea typeface="Arial"/>
                <a:cs typeface="Arial"/>
              </a:rPr>
              <a:t>Interactive ideas, immersive media and digital experiences.</a:t>
            </a:r>
          </a:p>
        </p:txBody>
      </p:sp>
      <p:sp>
        <p:nvSpPr>
          <p:cNvPr id="11" name="">
            <a:extLst xmlns:a="http://schemas.openxmlformats.org/drawingml/2006/main">
              <a:ext uri="{FF2B5EF4-FFF2-40B4-BE49-F238E27FC236}">
                <a16:creationId xmlns:a16="http://schemas.microsoft.com/office/drawing/2014/main" id="{6A59C5AC-6719-4F48-B2B2-E97940FDB4BC}"/>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03</a:t>
            </a:r>
          </a:p>
        </p:txBody>
      </p:sp>
    </p:spTree>
    <p:extLst>
      <p:ext uri="{BB962C8B-B14F-4D97-AF65-F5344CB8AC3E}">
        <p14:creationId xmlns:p14="http://schemas.microsoft.com/office/powerpoint/2010/main" val="954553806"/>
      </p:ext>
    </p:extLst>
  </p:cSld>
</p:sld>
</file>

<file path=ppt/slides/slide4.xml><?xml version="1.0" encoding="utf-8"?>
<p:sld xmlns:p="http://schemas.openxmlformats.org/presentationml/2006/main">
  <p:cSld>
    <p:bg>
      <p:bgPr>
        <a:solidFill xmlns:a="http://schemas.openxmlformats.org/drawingml/2006/main">
          <a:srgbClr val="20201E"/>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26C149C-D339-4436-85A0-7525432DB3AB}"/>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F58216"/>
                </a:solidFill>
                <a:latin typeface="Arial"/>
                <a:ea typeface="Arial"/>
                <a:cs typeface="Arial"/>
              </a:defRPr>
            </a:pPr>
            <a:r>
              <a:rPr sz="1200" b="1" i="0">
                <a:solidFill>
                  <a:srgbClr val="F58216"/>
                </a:solidFill>
                <a:latin typeface="Arial"/>
                <a:ea typeface="Arial"/>
                <a:cs typeface="Arial"/>
              </a:rPr>
              <a:t>SELECTED PROJECT EXPERIENCE</a:t>
            </a:r>
          </a:p>
        </p:txBody>
      </p:sp>
      <p:sp>
        <p:nvSpPr>
          <p:cNvPr id="2" name="">
            <a:extLst xmlns:a="http://schemas.openxmlformats.org/drawingml/2006/main">
              <a:ext uri="{FF2B5EF4-FFF2-40B4-BE49-F238E27FC236}">
                <a16:creationId xmlns:a16="http://schemas.microsoft.com/office/drawing/2014/main" id="{9BCDF80F-D7C0-4531-8073-E17736555C09}"/>
              </a:ext>
            </a:extLst>
          </p:cNvPr>
          <p:cNvSpPr>
            <a:spLocks xmlns:a="http://schemas.openxmlformats.org/drawingml/2006/main" noGrp="1"/>
          </p:cNvSpPr>
          <p:nvPr/>
        </p:nvSpPr>
        <p:spPr>
          <a:xfrm xmlns:a="http://schemas.openxmlformats.org/drawingml/2006/main">
            <a:off x="609600" y="990600"/>
            <a:ext cx="10906125"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650" b="1" i="0">
                <a:solidFill>
                  <a:srgbClr val="F5F5F2"/>
                </a:solidFill>
                <a:latin typeface="Arial"/>
                <a:ea typeface="Arial"/>
                <a:cs typeface="Arial"/>
              </a:defRPr>
            </a:pPr>
            <a:r>
              <a:rPr sz="4650" b="1" i="0">
                <a:solidFill>
                  <a:srgbClr val="F5F5F2"/>
                </a:solidFill>
                <a:latin typeface="Arial"/>
                <a:ea typeface="Arial"/>
                <a:cs typeface="Arial"/>
              </a:rPr>
              <a:t>Some familiar names.</a:t>
            </a:r>
          </a:p>
          <a:p xmlns:a="http://schemas.openxmlformats.org/drawingml/2006/main">
            <a:pPr algn="l">
              <a:lnSpc>
                <a:spcPct val="106000"/>
              </a:lnSpc>
              <a:buNone/>
              <a:defRPr sz="4650" b="1" i="0">
                <a:solidFill>
                  <a:srgbClr val="F5F5F2"/>
                </a:solidFill>
                <a:latin typeface="Arial"/>
                <a:ea typeface="Arial"/>
                <a:cs typeface="Arial"/>
              </a:defRPr>
            </a:pPr>
            <a:r>
              <a:rPr sz="4650" b="1" i="0">
                <a:solidFill>
                  <a:srgbClr val="F5F5F2"/>
                </a:solidFill>
                <a:latin typeface="Arial"/>
                <a:ea typeface="Arial"/>
                <a:cs typeface="Arial"/>
              </a:rPr>
              <a:t>Some very different briefs.</a:t>
            </a:r>
          </a:p>
        </p:txBody>
      </p:sp>
      <p:sp>
        <p:nvSpPr>
          <p:cNvPr id="3" name="">
            <a:extLst xmlns:a="http://schemas.openxmlformats.org/drawingml/2006/main">
              <a:ext uri="{FF2B5EF4-FFF2-40B4-BE49-F238E27FC236}">
                <a16:creationId xmlns:a16="http://schemas.microsoft.com/office/drawing/2014/main" id="{263CB49B-A677-429A-9106-A619A5A5181F}"/>
              </a:ext>
            </a:extLst>
          </p:cNvPr>
          <p:cNvSpPr>
            <a:spLocks xmlns:a="http://schemas.openxmlformats.org/drawingml/2006/main" noGrp="1"/>
          </p:cNvSpPr>
          <p:nvPr/>
        </p:nvSpPr>
        <p:spPr>
          <a:xfrm xmlns:a="http://schemas.openxmlformats.org/drawingml/2006/main">
            <a:off x="609600" y="300990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Accenture</a:t>
            </a:r>
          </a:p>
        </p:txBody>
      </p:sp>
      <p:sp>
        <p:nvSpPr>
          <p:cNvPr id="4" name="">
            <a:extLst xmlns:a="http://schemas.openxmlformats.org/drawingml/2006/main">
              <a:ext uri="{FF2B5EF4-FFF2-40B4-BE49-F238E27FC236}">
                <a16:creationId xmlns:a16="http://schemas.microsoft.com/office/drawing/2014/main" id="{1E30B645-A50F-414F-9D56-E3F53FEBB8EF}"/>
              </a:ext>
            </a:extLst>
          </p:cNvPr>
          <p:cNvSpPr>
            <a:spLocks xmlns:a="http://schemas.openxmlformats.org/drawingml/2006/main" noGrp="1"/>
          </p:cNvSpPr>
          <p:nvPr/>
        </p:nvSpPr>
        <p:spPr>
          <a:xfrm xmlns:a="http://schemas.openxmlformats.org/drawingml/2006/main">
            <a:off x="3419475" y="300990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AB InBev</a:t>
            </a:r>
          </a:p>
        </p:txBody>
      </p:sp>
      <p:sp>
        <p:nvSpPr>
          <p:cNvPr id="5" name="">
            <a:extLst xmlns:a="http://schemas.openxmlformats.org/drawingml/2006/main">
              <a:ext uri="{FF2B5EF4-FFF2-40B4-BE49-F238E27FC236}">
                <a16:creationId xmlns:a16="http://schemas.microsoft.com/office/drawing/2014/main" id="{7F1B7183-EF2F-426F-BB68-CB8C18A85F94}"/>
              </a:ext>
            </a:extLst>
          </p:cNvPr>
          <p:cNvSpPr>
            <a:spLocks xmlns:a="http://schemas.openxmlformats.org/drawingml/2006/main" noGrp="1"/>
          </p:cNvSpPr>
          <p:nvPr/>
        </p:nvSpPr>
        <p:spPr>
          <a:xfrm xmlns:a="http://schemas.openxmlformats.org/drawingml/2006/main">
            <a:off x="6229350" y="300990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PwC</a:t>
            </a:r>
          </a:p>
        </p:txBody>
      </p:sp>
      <p:sp>
        <p:nvSpPr>
          <p:cNvPr id="6" name="">
            <a:extLst xmlns:a="http://schemas.openxmlformats.org/drawingml/2006/main">
              <a:ext uri="{FF2B5EF4-FFF2-40B4-BE49-F238E27FC236}">
                <a16:creationId xmlns:a16="http://schemas.microsoft.com/office/drawing/2014/main" id="{0E441933-7247-438F-BBA3-33317901C1FD}"/>
              </a:ext>
            </a:extLst>
          </p:cNvPr>
          <p:cNvSpPr>
            <a:spLocks xmlns:a="http://schemas.openxmlformats.org/drawingml/2006/main" noGrp="1"/>
          </p:cNvSpPr>
          <p:nvPr/>
        </p:nvSpPr>
        <p:spPr>
          <a:xfrm xmlns:a="http://schemas.openxmlformats.org/drawingml/2006/main">
            <a:off x="9039225" y="300990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SAP</a:t>
            </a:r>
          </a:p>
        </p:txBody>
      </p:sp>
      <p:sp>
        <p:nvSpPr>
          <p:cNvPr id="7" name="">
            <a:extLst xmlns:a="http://schemas.openxmlformats.org/drawingml/2006/main">
              <a:ext uri="{FF2B5EF4-FFF2-40B4-BE49-F238E27FC236}">
                <a16:creationId xmlns:a16="http://schemas.microsoft.com/office/drawing/2014/main" id="{FB0916C7-1B6C-4996-9CCE-AD129CB5CC74}"/>
              </a:ext>
            </a:extLst>
          </p:cNvPr>
          <p:cNvSpPr>
            <a:spLocks xmlns:a="http://schemas.openxmlformats.org/drawingml/2006/main" noGrp="1"/>
          </p:cNvSpPr>
          <p:nvPr/>
        </p:nvSpPr>
        <p:spPr>
          <a:xfrm xmlns:a="http://schemas.openxmlformats.org/drawingml/2006/main">
            <a:off x="609600" y="371475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GE</a:t>
            </a:r>
          </a:p>
        </p:txBody>
      </p:sp>
      <p:sp>
        <p:nvSpPr>
          <p:cNvPr id="8" name="">
            <a:extLst xmlns:a="http://schemas.openxmlformats.org/drawingml/2006/main">
              <a:ext uri="{FF2B5EF4-FFF2-40B4-BE49-F238E27FC236}">
                <a16:creationId xmlns:a16="http://schemas.microsoft.com/office/drawing/2014/main" id="{5427533E-34FF-4F93-8AC2-B0BC16796A58}"/>
              </a:ext>
            </a:extLst>
          </p:cNvPr>
          <p:cNvSpPr>
            <a:spLocks xmlns:a="http://schemas.openxmlformats.org/drawingml/2006/main" noGrp="1"/>
          </p:cNvSpPr>
          <p:nvPr/>
        </p:nvSpPr>
        <p:spPr>
          <a:xfrm xmlns:a="http://schemas.openxmlformats.org/drawingml/2006/main">
            <a:off x="3419475" y="371475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Wipro</a:t>
            </a:r>
          </a:p>
        </p:txBody>
      </p:sp>
      <p:sp>
        <p:nvSpPr>
          <p:cNvPr id="9" name="">
            <a:extLst xmlns:a="http://schemas.openxmlformats.org/drawingml/2006/main">
              <a:ext uri="{FF2B5EF4-FFF2-40B4-BE49-F238E27FC236}">
                <a16:creationId xmlns:a16="http://schemas.microsoft.com/office/drawing/2014/main" id="{E1E1933C-E430-416E-A793-CDEA58107C4C}"/>
              </a:ext>
            </a:extLst>
          </p:cNvPr>
          <p:cNvSpPr>
            <a:spLocks xmlns:a="http://schemas.openxmlformats.org/drawingml/2006/main" noGrp="1"/>
          </p:cNvSpPr>
          <p:nvPr/>
        </p:nvSpPr>
        <p:spPr>
          <a:xfrm xmlns:a="http://schemas.openxmlformats.org/drawingml/2006/main">
            <a:off x="6229350" y="371475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Fidelity</a:t>
            </a:r>
          </a:p>
        </p:txBody>
      </p:sp>
      <p:sp>
        <p:nvSpPr>
          <p:cNvPr id="10" name="">
            <a:extLst xmlns:a="http://schemas.openxmlformats.org/drawingml/2006/main">
              <a:ext uri="{FF2B5EF4-FFF2-40B4-BE49-F238E27FC236}">
                <a16:creationId xmlns:a16="http://schemas.microsoft.com/office/drawing/2014/main" id="{32183003-EB23-4017-A43D-3285F4775C24}"/>
              </a:ext>
            </a:extLst>
          </p:cNvPr>
          <p:cNvSpPr>
            <a:spLocks xmlns:a="http://schemas.openxmlformats.org/drawingml/2006/main" noGrp="1"/>
          </p:cNvSpPr>
          <p:nvPr/>
        </p:nvSpPr>
        <p:spPr>
          <a:xfrm xmlns:a="http://schemas.openxmlformats.org/drawingml/2006/main">
            <a:off x="9039225" y="371475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Guidewire</a:t>
            </a:r>
          </a:p>
        </p:txBody>
      </p:sp>
      <p:sp>
        <p:nvSpPr>
          <p:cNvPr id="11" name="">
            <a:extLst xmlns:a="http://schemas.openxmlformats.org/drawingml/2006/main">
              <a:ext uri="{FF2B5EF4-FFF2-40B4-BE49-F238E27FC236}">
                <a16:creationId xmlns:a16="http://schemas.microsoft.com/office/drawing/2014/main" id="{41E6F1D2-DF7B-4B8A-BA43-53E9DD110954}"/>
              </a:ext>
            </a:extLst>
          </p:cNvPr>
          <p:cNvSpPr>
            <a:spLocks xmlns:a="http://schemas.openxmlformats.org/drawingml/2006/main" noGrp="1"/>
          </p:cNvSpPr>
          <p:nvPr/>
        </p:nvSpPr>
        <p:spPr>
          <a:xfrm xmlns:a="http://schemas.openxmlformats.org/drawingml/2006/main">
            <a:off x="609600" y="441960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The Leela</a:t>
            </a:r>
          </a:p>
        </p:txBody>
      </p:sp>
      <p:sp>
        <p:nvSpPr>
          <p:cNvPr id="12" name="">
            <a:extLst xmlns:a="http://schemas.openxmlformats.org/drawingml/2006/main">
              <a:ext uri="{FF2B5EF4-FFF2-40B4-BE49-F238E27FC236}">
                <a16:creationId xmlns:a16="http://schemas.microsoft.com/office/drawing/2014/main" id="{26479BB0-C07B-4F19-B52A-4C61C19FE778}"/>
              </a:ext>
            </a:extLst>
          </p:cNvPr>
          <p:cNvSpPr>
            <a:spLocks xmlns:a="http://schemas.openxmlformats.org/drawingml/2006/main" noGrp="1"/>
          </p:cNvSpPr>
          <p:nvPr/>
        </p:nvSpPr>
        <p:spPr>
          <a:xfrm xmlns:a="http://schemas.openxmlformats.org/drawingml/2006/main">
            <a:off x="3419475" y="441960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GROHE</a:t>
            </a:r>
          </a:p>
        </p:txBody>
      </p:sp>
      <p:sp>
        <p:nvSpPr>
          <p:cNvPr id="13" name="">
            <a:extLst xmlns:a="http://schemas.openxmlformats.org/drawingml/2006/main">
              <a:ext uri="{FF2B5EF4-FFF2-40B4-BE49-F238E27FC236}">
                <a16:creationId xmlns:a16="http://schemas.microsoft.com/office/drawing/2014/main" id="{194E816A-9E74-48B3-AD81-18375C245C19}"/>
              </a:ext>
            </a:extLst>
          </p:cNvPr>
          <p:cNvSpPr>
            <a:spLocks xmlns:a="http://schemas.openxmlformats.org/drawingml/2006/main" noGrp="1"/>
          </p:cNvSpPr>
          <p:nvPr/>
        </p:nvSpPr>
        <p:spPr>
          <a:xfrm xmlns:a="http://schemas.openxmlformats.org/drawingml/2006/main">
            <a:off x="6229350" y="441960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EO</a:t>
            </a:r>
          </a:p>
        </p:txBody>
      </p:sp>
      <p:sp>
        <p:nvSpPr>
          <p:cNvPr id="14" name="">
            <a:extLst xmlns:a="http://schemas.openxmlformats.org/drawingml/2006/main">
              <a:ext uri="{FF2B5EF4-FFF2-40B4-BE49-F238E27FC236}">
                <a16:creationId xmlns:a16="http://schemas.microsoft.com/office/drawing/2014/main" id="{B435BBF4-D6B1-43CD-AE96-70487C1F0EC6}"/>
              </a:ext>
            </a:extLst>
          </p:cNvPr>
          <p:cNvSpPr>
            <a:spLocks xmlns:a="http://schemas.openxmlformats.org/drawingml/2006/main" noGrp="1"/>
          </p:cNvSpPr>
          <p:nvPr/>
        </p:nvSpPr>
        <p:spPr>
          <a:xfrm xmlns:a="http://schemas.openxmlformats.org/drawingml/2006/main">
            <a:off x="9039225" y="441960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Ola</a:t>
            </a:r>
          </a:p>
        </p:txBody>
      </p:sp>
      <p:sp>
        <p:nvSpPr>
          <p:cNvPr id="15" name="">
            <a:extLst xmlns:a="http://schemas.openxmlformats.org/drawingml/2006/main">
              <a:ext uri="{FF2B5EF4-FFF2-40B4-BE49-F238E27FC236}">
                <a16:creationId xmlns:a16="http://schemas.microsoft.com/office/drawing/2014/main" id="{F1FD3CDD-9FC2-4BF7-8283-C4B986BE3D41}"/>
              </a:ext>
            </a:extLst>
          </p:cNvPr>
          <p:cNvSpPr>
            <a:spLocks xmlns:a="http://schemas.openxmlformats.org/drawingml/2006/main" noGrp="1"/>
          </p:cNvSpPr>
          <p:nvPr/>
        </p:nvSpPr>
        <p:spPr>
          <a:xfrm xmlns:a="http://schemas.openxmlformats.org/drawingml/2006/main">
            <a:off x="609600" y="512445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Google</a:t>
            </a:r>
          </a:p>
        </p:txBody>
      </p:sp>
      <p:sp>
        <p:nvSpPr>
          <p:cNvPr id="16" name="">
            <a:extLst xmlns:a="http://schemas.openxmlformats.org/drawingml/2006/main">
              <a:ext uri="{FF2B5EF4-FFF2-40B4-BE49-F238E27FC236}">
                <a16:creationId xmlns:a16="http://schemas.microsoft.com/office/drawing/2014/main" id="{130DB62F-AD5D-4440-BD00-FA43CD2F4F7C}"/>
              </a:ext>
            </a:extLst>
          </p:cNvPr>
          <p:cNvSpPr>
            <a:spLocks xmlns:a="http://schemas.openxmlformats.org/drawingml/2006/main" noGrp="1"/>
          </p:cNvSpPr>
          <p:nvPr/>
        </p:nvSpPr>
        <p:spPr>
          <a:xfrm xmlns:a="http://schemas.openxmlformats.org/drawingml/2006/main">
            <a:off x="3419475" y="512445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Nike</a:t>
            </a:r>
          </a:p>
        </p:txBody>
      </p:sp>
      <p:sp>
        <p:nvSpPr>
          <p:cNvPr id="17" name="">
            <a:extLst xmlns:a="http://schemas.openxmlformats.org/drawingml/2006/main">
              <a:ext uri="{FF2B5EF4-FFF2-40B4-BE49-F238E27FC236}">
                <a16:creationId xmlns:a16="http://schemas.microsoft.com/office/drawing/2014/main" id="{4C668698-A0E9-4664-B7DA-F4B6D3D520A6}"/>
              </a:ext>
            </a:extLst>
          </p:cNvPr>
          <p:cNvSpPr>
            <a:spLocks xmlns:a="http://schemas.openxmlformats.org/drawingml/2006/main" noGrp="1"/>
          </p:cNvSpPr>
          <p:nvPr/>
        </p:nvSpPr>
        <p:spPr>
          <a:xfrm xmlns:a="http://schemas.openxmlformats.org/drawingml/2006/main">
            <a:off x="6229350" y="512445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Estée Lauder</a:t>
            </a:r>
          </a:p>
        </p:txBody>
      </p:sp>
      <p:sp>
        <p:nvSpPr>
          <p:cNvPr id="18" name="">
            <a:extLst xmlns:a="http://schemas.openxmlformats.org/drawingml/2006/main">
              <a:ext uri="{FF2B5EF4-FFF2-40B4-BE49-F238E27FC236}">
                <a16:creationId xmlns:a16="http://schemas.microsoft.com/office/drawing/2014/main" id="{C55626D6-C5C8-4081-86F9-7D26F60C7B06}"/>
              </a:ext>
            </a:extLst>
          </p:cNvPr>
          <p:cNvSpPr>
            <a:spLocks xmlns:a="http://schemas.openxmlformats.org/drawingml/2006/main" noGrp="1"/>
          </p:cNvSpPr>
          <p:nvPr/>
        </p:nvSpPr>
        <p:spPr>
          <a:xfrm xmlns:a="http://schemas.openxmlformats.org/drawingml/2006/main">
            <a:off x="9039225" y="5124450"/>
            <a:ext cx="27336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F5F2"/>
                </a:solidFill>
                <a:latin typeface="Arial"/>
                <a:ea typeface="Arial"/>
                <a:cs typeface="Arial"/>
              </a:defRPr>
            </a:pPr>
            <a:r>
              <a:rPr sz="2325" b="1" i="0">
                <a:solidFill>
                  <a:srgbClr val="F5F5F2"/>
                </a:solidFill>
                <a:latin typeface="Arial"/>
                <a:ea typeface="Arial"/>
                <a:cs typeface="Arial"/>
              </a:rPr>
              <a:t>SpotDraft</a:t>
            </a:r>
          </a:p>
        </p:txBody>
      </p:sp>
      <p:sp>
        <p:nvSpPr>
          <p:cNvPr id="19" name="">
            <a:extLst xmlns:a="http://schemas.openxmlformats.org/drawingml/2006/main">
              <a:ext uri="{FF2B5EF4-FFF2-40B4-BE49-F238E27FC236}">
                <a16:creationId xmlns:a16="http://schemas.microsoft.com/office/drawing/2014/main" id="{345D1F94-D9F0-4327-84F2-FEA680BD0869}"/>
              </a:ext>
            </a:extLst>
          </p:cNvPr>
          <p:cNvSpPr>
            <a:spLocks xmlns:a="http://schemas.openxmlformats.org/drawingml/2006/main" noGrp="1"/>
          </p:cNvSpPr>
          <p:nvPr/>
        </p:nvSpPr>
        <p:spPr>
          <a:xfrm xmlns:a="http://schemas.openxmlformats.org/drawingml/2006/main">
            <a:off x="609600" y="6134100"/>
            <a:ext cx="10191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00" b="0" i="0">
                <a:solidFill>
                  <a:srgbClr val="BCBCB5"/>
                </a:solidFill>
                <a:latin typeface="Arial"/>
                <a:ea typeface="Arial"/>
                <a:cs typeface="Arial"/>
              </a:defRPr>
            </a:pPr>
            <a:r>
              <a:rPr sz="1500" b="0" i="0">
                <a:solidFill>
                  <a:srgbClr val="BCBCB5"/>
                </a:solidFill>
                <a:latin typeface="Arial"/>
                <a:ea typeface="Arial"/>
                <a:cs typeface="Arial"/>
              </a:rPr>
              <a:t>Selected work across events, environments and design collaborations.</a:t>
            </a:r>
          </a:p>
        </p:txBody>
      </p:sp>
      <p:sp>
        <p:nvSpPr>
          <p:cNvPr id="20" name="">
            <a:extLst xmlns:a="http://schemas.openxmlformats.org/drawingml/2006/main">
              <a:ext uri="{FF2B5EF4-FFF2-40B4-BE49-F238E27FC236}">
                <a16:creationId xmlns:a16="http://schemas.microsoft.com/office/drawing/2014/main" id="{3E2EE7F1-B684-4673-B331-C22ED5203F72}"/>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04</a:t>
            </a:r>
          </a:p>
        </p:txBody>
      </p:sp>
    </p:spTree>
    <p:extLst>
      <p:ext uri="{BB962C8B-B14F-4D97-AF65-F5344CB8AC3E}">
        <p14:creationId xmlns:p14="http://schemas.microsoft.com/office/powerpoint/2010/main" val="1747243481"/>
      </p:ext>
    </p:extLst>
  </p:cSld>
</p:sld>
</file>

<file path=ppt/slides/slide5.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89E433F-04F0-4AF0-89AB-C82B3E1705C1}"/>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BEFORE THE BIG IDEA</a:t>
            </a:r>
          </a:p>
        </p:txBody>
      </p:sp>
      <p:sp>
        <p:nvSpPr>
          <p:cNvPr id="2" name="">
            <a:extLst xmlns:a="http://schemas.openxmlformats.org/drawingml/2006/main">
              <a:ext uri="{FF2B5EF4-FFF2-40B4-BE49-F238E27FC236}">
                <a16:creationId xmlns:a16="http://schemas.microsoft.com/office/drawing/2014/main" id="{FD16835F-C918-4670-AE9E-FECF1DE66F2A}"/>
              </a:ext>
            </a:extLst>
          </p:cNvPr>
          <p:cNvSpPr>
            <a:spLocks xmlns:a="http://schemas.openxmlformats.org/drawingml/2006/main" noGrp="1"/>
          </p:cNvSpPr>
          <p:nvPr/>
        </p:nvSpPr>
        <p:spPr>
          <a:xfrm xmlns:a="http://schemas.openxmlformats.org/drawingml/2006/main">
            <a:off x="609600" y="1143000"/>
            <a:ext cx="5143500" cy="1581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950" b="1" i="0">
                <a:solidFill>
                  <a:srgbClr val="20201E"/>
                </a:solidFill>
                <a:latin typeface="Arial"/>
                <a:ea typeface="Arial"/>
                <a:cs typeface="Arial"/>
              </a:defRPr>
            </a:pPr>
            <a:r>
              <a:rPr sz="4950" b="1" i="0">
                <a:solidFill>
                  <a:srgbClr val="20201E"/>
                </a:solidFill>
                <a:latin typeface="Arial"/>
                <a:ea typeface="Arial"/>
                <a:cs typeface="Arial"/>
              </a:rPr>
              <a:t>The business</a:t>
            </a:r>
          </a:p>
          <a:p xmlns:a="http://schemas.openxmlformats.org/drawingml/2006/main">
            <a:pPr algn="l">
              <a:lnSpc>
                <a:spcPct val="106000"/>
              </a:lnSpc>
              <a:buNone/>
              <a:defRPr sz="4950" b="1" i="0">
                <a:solidFill>
                  <a:srgbClr val="20201E"/>
                </a:solidFill>
                <a:latin typeface="Arial"/>
                <a:ea typeface="Arial"/>
                <a:cs typeface="Arial"/>
              </a:defRPr>
            </a:pPr>
            <a:r>
              <a:rPr sz="4950" b="1" i="0">
                <a:solidFill>
                  <a:srgbClr val="20201E"/>
                </a:solidFill>
                <a:latin typeface="Arial"/>
                <a:ea typeface="Arial"/>
                <a:cs typeface="Arial"/>
              </a:rPr>
              <a:t>behind the brief</a:t>
            </a:r>
          </a:p>
        </p:txBody>
      </p:sp>
      <p:sp>
        <p:nvSpPr>
          <p:cNvPr id="3" name="">
            <a:extLst xmlns:a="http://schemas.openxmlformats.org/drawingml/2006/main">
              <a:ext uri="{FF2B5EF4-FFF2-40B4-BE49-F238E27FC236}">
                <a16:creationId xmlns:a16="http://schemas.microsoft.com/office/drawing/2014/main" id="{F6BA7F12-0DDF-4EA9-9BF8-C044ACAE77BB}"/>
              </a:ext>
            </a:extLst>
          </p:cNvPr>
          <p:cNvSpPr>
            <a:spLocks xmlns:a="http://schemas.openxmlformats.org/drawingml/2006/main" noGrp="1"/>
          </p:cNvSpPr>
          <p:nvPr/>
        </p:nvSpPr>
        <p:spPr>
          <a:xfrm xmlns:a="http://schemas.openxmlformats.org/drawingml/2006/main">
            <a:off x="609600" y="4305300"/>
            <a:ext cx="5095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250" b="0" i="1">
                <a:solidFill>
                  <a:srgbClr val="20201E"/>
                </a:solidFill>
                <a:latin typeface="Arial"/>
                <a:ea typeface="Arial"/>
                <a:cs typeface="Arial"/>
              </a:defRPr>
            </a:pPr>
            <a:r>
              <a:rPr sz="2250" b="0" i="1">
                <a:solidFill>
                  <a:srgbClr val="20201E"/>
                </a:solidFill>
                <a:latin typeface="Arial"/>
                <a:ea typeface="Arial"/>
                <a:cs typeface="Arial"/>
              </a:rPr>
              <a:t>“Make it pop” is a comment.</a:t>
            </a:r>
          </a:p>
          <a:p xmlns:a="http://schemas.openxmlformats.org/drawingml/2006/main">
            <a:pPr algn="l">
              <a:lnSpc>
                <a:spcPct val="106000"/>
              </a:lnSpc>
              <a:buNone/>
              <a:defRPr sz="2250" b="0" i="1">
                <a:solidFill>
                  <a:srgbClr val="20201E"/>
                </a:solidFill>
                <a:latin typeface="Arial"/>
                <a:ea typeface="Arial"/>
                <a:cs typeface="Arial"/>
              </a:defRPr>
            </a:pPr>
            <a:r>
              <a:rPr sz="2250" b="0" i="1">
                <a:solidFill>
                  <a:srgbClr val="20201E"/>
                </a:solidFill>
                <a:latin typeface="Arial"/>
                <a:ea typeface="Arial"/>
                <a:cs typeface="Arial"/>
              </a:rPr>
              <a:t>We’ll still need the brief.</a:t>
            </a:r>
          </a:p>
        </p:txBody>
      </p:sp>
      <p:sp>
        <p:nvSpPr>
          <p:cNvPr id="4" name="">
            <a:extLst xmlns:a="http://schemas.openxmlformats.org/drawingml/2006/main">
              <a:ext uri="{FF2B5EF4-FFF2-40B4-BE49-F238E27FC236}">
                <a16:creationId xmlns:a16="http://schemas.microsoft.com/office/drawing/2014/main" id="{0A838094-34E9-4D06-8429-8CA16DEE3685}"/>
              </a:ext>
            </a:extLst>
          </p:cNvPr>
          <p:cNvSpPr>
            <a:spLocks xmlns:a="http://schemas.openxmlformats.org/drawingml/2006/main" noGrp="1"/>
          </p:cNvSpPr>
          <p:nvPr/>
        </p:nvSpPr>
        <p:spPr>
          <a:xfrm xmlns:a="http://schemas.openxmlformats.org/drawingml/2006/main">
            <a:off x="6362700" y="1238250"/>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250" b="1" i="0">
                <a:solidFill>
                  <a:srgbClr val="20201E"/>
                </a:solidFill>
                <a:latin typeface="Arial"/>
                <a:ea typeface="Arial"/>
                <a:cs typeface="Arial"/>
              </a:defRPr>
            </a:pPr>
            <a:r>
              <a:rPr sz="2250" b="1" i="0">
                <a:solidFill>
                  <a:srgbClr val="20201E"/>
                </a:solidFill>
                <a:latin typeface="Arial"/>
                <a:ea typeface="Arial"/>
                <a:cs typeface="Arial"/>
              </a:rPr>
              <a:t>What needs to change?</a:t>
            </a:r>
          </a:p>
        </p:txBody>
      </p:sp>
      <p:sp>
        <p:nvSpPr>
          <p:cNvPr id="5" name="">
            <a:extLst xmlns:a="http://schemas.openxmlformats.org/drawingml/2006/main">
              <a:ext uri="{FF2B5EF4-FFF2-40B4-BE49-F238E27FC236}">
                <a16:creationId xmlns:a16="http://schemas.microsoft.com/office/drawing/2014/main" id="{DE87381B-B474-48F8-9B13-2F32E3972DD2}"/>
              </a:ext>
            </a:extLst>
          </p:cNvPr>
          <p:cNvSpPr>
            <a:spLocks xmlns:a="http://schemas.openxmlformats.org/drawingml/2006/main" noGrp="1"/>
          </p:cNvSpPr>
          <p:nvPr/>
        </p:nvSpPr>
        <p:spPr>
          <a:xfrm xmlns:a="http://schemas.openxmlformats.org/drawingml/2006/main">
            <a:off x="6362700" y="1676400"/>
            <a:ext cx="52101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00" b="0" i="0">
                <a:solidFill>
                  <a:srgbClr val="6C6C66"/>
                </a:solidFill>
                <a:latin typeface="Arial"/>
                <a:ea typeface="Arial"/>
                <a:cs typeface="Arial"/>
              </a:defRPr>
            </a:pPr>
            <a:r>
              <a:rPr sz="1800" b="0" i="0">
                <a:solidFill>
                  <a:srgbClr val="6C6C66"/>
                </a:solidFill>
                <a:latin typeface="Arial"/>
                <a:ea typeface="Arial"/>
                <a:cs typeface="Arial"/>
              </a:rPr>
              <a:t>Belief, understanding, demand or belonging.</a:t>
            </a:r>
          </a:p>
        </p:txBody>
      </p:sp>
      <p:sp>
        <p:nvSpPr>
          <p:cNvPr id="6" name="">
            <a:extLst xmlns:a="http://schemas.openxmlformats.org/drawingml/2006/main">
              <a:ext uri="{FF2B5EF4-FFF2-40B4-BE49-F238E27FC236}">
                <a16:creationId xmlns:a16="http://schemas.microsoft.com/office/drawing/2014/main" id="{2F5E6155-D6CB-499E-BF55-B66E3B9B6351}"/>
              </a:ext>
            </a:extLst>
          </p:cNvPr>
          <p:cNvSpPr>
            <a:spLocks xmlns:a="http://schemas.openxmlformats.org/drawingml/2006/main" noGrp="1"/>
          </p:cNvSpPr>
          <p:nvPr/>
        </p:nvSpPr>
        <p:spPr>
          <a:xfrm xmlns:a="http://schemas.openxmlformats.org/drawingml/2006/main">
            <a:off x="6362700" y="244792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250" b="1" i="0">
                <a:solidFill>
                  <a:srgbClr val="20201E"/>
                </a:solidFill>
                <a:latin typeface="Arial"/>
                <a:ea typeface="Arial"/>
                <a:cs typeface="Arial"/>
              </a:defRPr>
            </a:pPr>
            <a:r>
              <a:rPr sz="2250" b="1" i="0">
                <a:solidFill>
                  <a:srgbClr val="20201E"/>
                </a:solidFill>
                <a:latin typeface="Arial"/>
                <a:ea typeface="Arial"/>
                <a:cs typeface="Arial"/>
              </a:rPr>
              <a:t>Who needs to care?</a:t>
            </a:r>
          </a:p>
        </p:txBody>
      </p:sp>
      <p:sp>
        <p:nvSpPr>
          <p:cNvPr id="7" name="">
            <a:extLst xmlns:a="http://schemas.openxmlformats.org/drawingml/2006/main">
              <a:ext uri="{FF2B5EF4-FFF2-40B4-BE49-F238E27FC236}">
                <a16:creationId xmlns:a16="http://schemas.microsoft.com/office/drawing/2014/main" id="{D7DAEA7C-7827-4B88-953C-A5C5C4E34A01}"/>
              </a:ext>
            </a:extLst>
          </p:cNvPr>
          <p:cNvSpPr>
            <a:spLocks xmlns:a="http://schemas.openxmlformats.org/drawingml/2006/main" noGrp="1"/>
          </p:cNvSpPr>
          <p:nvPr/>
        </p:nvSpPr>
        <p:spPr>
          <a:xfrm xmlns:a="http://schemas.openxmlformats.org/drawingml/2006/main">
            <a:off x="6362700" y="2886075"/>
            <a:ext cx="52101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00" b="0" i="0">
                <a:solidFill>
                  <a:srgbClr val="6C6C66"/>
                </a:solidFill>
                <a:latin typeface="Arial"/>
                <a:ea typeface="Arial"/>
                <a:cs typeface="Arial"/>
              </a:defRPr>
            </a:pPr>
            <a:r>
              <a:rPr sz="1800" b="0" i="0">
                <a:solidFill>
                  <a:srgbClr val="6C6C66"/>
                </a:solidFill>
                <a:latin typeface="Arial"/>
                <a:ea typeface="Arial"/>
                <a:cs typeface="Arial"/>
              </a:rPr>
              <a:t>Their context, expectations and reasons to act.</a:t>
            </a:r>
          </a:p>
        </p:txBody>
      </p:sp>
      <p:sp>
        <p:nvSpPr>
          <p:cNvPr id="8" name="">
            <a:extLst xmlns:a="http://schemas.openxmlformats.org/drawingml/2006/main">
              <a:ext uri="{FF2B5EF4-FFF2-40B4-BE49-F238E27FC236}">
                <a16:creationId xmlns:a16="http://schemas.microsoft.com/office/drawing/2014/main" id="{E02CB481-BA3D-425B-B91F-437D65669B00}"/>
              </a:ext>
            </a:extLst>
          </p:cNvPr>
          <p:cNvSpPr>
            <a:spLocks xmlns:a="http://schemas.openxmlformats.org/drawingml/2006/main" noGrp="1"/>
          </p:cNvSpPr>
          <p:nvPr/>
        </p:nvSpPr>
        <p:spPr>
          <a:xfrm xmlns:a="http://schemas.openxmlformats.org/drawingml/2006/main">
            <a:off x="6362700" y="3657600"/>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250" b="1" i="0">
                <a:solidFill>
                  <a:srgbClr val="20201E"/>
                </a:solidFill>
                <a:latin typeface="Arial"/>
                <a:ea typeface="Arial"/>
                <a:cs typeface="Arial"/>
              </a:defRPr>
            </a:pPr>
            <a:r>
              <a:rPr sz="2250" b="1" i="0">
                <a:solidFill>
                  <a:srgbClr val="20201E"/>
                </a:solidFill>
                <a:latin typeface="Arial"/>
                <a:ea typeface="Arial"/>
                <a:cs typeface="Arial"/>
              </a:rPr>
              <a:t>What will make it work?</a:t>
            </a:r>
          </a:p>
        </p:txBody>
      </p:sp>
      <p:sp>
        <p:nvSpPr>
          <p:cNvPr id="9" name="">
            <a:extLst xmlns:a="http://schemas.openxmlformats.org/drawingml/2006/main">
              <a:ext uri="{FF2B5EF4-FFF2-40B4-BE49-F238E27FC236}">
                <a16:creationId xmlns:a16="http://schemas.microsoft.com/office/drawing/2014/main" id="{1E573B12-BEAC-4F2F-BCB3-91CC784E1070}"/>
              </a:ext>
            </a:extLst>
          </p:cNvPr>
          <p:cNvSpPr>
            <a:spLocks xmlns:a="http://schemas.openxmlformats.org/drawingml/2006/main" noGrp="1"/>
          </p:cNvSpPr>
          <p:nvPr/>
        </p:nvSpPr>
        <p:spPr>
          <a:xfrm xmlns:a="http://schemas.openxmlformats.org/drawingml/2006/main">
            <a:off x="6362700" y="4095750"/>
            <a:ext cx="52101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00" b="0" i="0">
                <a:solidFill>
                  <a:srgbClr val="6C6C66"/>
                </a:solidFill>
                <a:latin typeface="Arial"/>
                <a:ea typeface="Arial"/>
                <a:cs typeface="Arial"/>
              </a:defRPr>
            </a:pPr>
            <a:r>
              <a:rPr sz="1800" b="0" i="0">
                <a:solidFill>
                  <a:srgbClr val="6C6C66"/>
                </a:solidFill>
                <a:latin typeface="Arial"/>
                <a:ea typeface="Arial"/>
                <a:cs typeface="Arial"/>
              </a:rPr>
              <a:t>The format, message and experience they need.</a:t>
            </a:r>
          </a:p>
        </p:txBody>
      </p:sp>
      <p:sp>
        <p:nvSpPr>
          <p:cNvPr id="10" name="">
            <a:extLst xmlns:a="http://schemas.openxmlformats.org/drawingml/2006/main">
              <a:ext uri="{FF2B5EF4-FFF2-40B4-BE49-F238E27FC236}">
                <a16:creationId xmlns:a16="http://schemas.microsoft.com/office/drawing/2014/main" id="{ADFDDF04-F8BD-443D-85D0-4763384BE8A5}"/>
              </a:ext>
            </a:extLst>
          </p:cNvPr>
          <p:cNvSpPr>
            <a:spLocks xmlns:a="http://schemas.openxmlformats.org/drawingml/2006/main" noGrp="1"/>
          </p:cNvSpPr>
          <p:nvPr/>
        </p:nvSpPr>
        <p:spPr>
          <a:xfrm xmlns:a="http://schemas.openxmlformats.org/drawingml/2006/main">
            <a:off x="6362700" y="4867275"/>
            <a:ext cx="523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250" b="1" i="0">
                <a:solidFill>
                  <a:srgbClr val="20201E"/>
                </a:solidFill>
                <a:latin typeface="Arial"/>
                <a:ea typeface="Arial"/>
                <a:cs typeface="Arial"/>
              </a:defRPr>
            </a:pPr>
            <a:r>
              <a:rPr sz="2250" b="1" i="0">
                <a:solidFill>
                  <a:srgbClr val="20201E"/>
                </a:solidFill>
                <a:latin typeface="Arial"/>
                <a:ea typeface="Arial"/>
                <a:cs typeface="Arial"/>
              </a:rPr>
              <a:t>What can we commit to?</a:t>
            </a:r>
          </a:p>
        </p:txBody>
      </p:sp>
      <p:sp>
        <p:nvSpPr>
          <p:cNvPr id="11" name="">
            <a:extLst xmlns:a="http://schemas.openxmlformats.org/drawingml/2006/main">
              <a:ext uri="{FF2B5EF4-FFF2-40B4-BE49-F238E27FC236}">
                <a16:creationId xmlns:a16="http://schemas.microsoft.com/office/drawing/2014/main" id="{71E0558D-4DB4-4AFB-9176-6A124B5FE770}"/>
              </a:ext>
            </a:extLst>
          </p:cNvPr>
          <p:cNvSpPr>
            <a:spLocks xmlns:a="http://schemas.openxmlformats.org/drawingml/2006/main" noGrp="1"/>
          </p:cNvSpPr>
          <p:nvPr/>
        </p:nvSpPr>
        <p:spPr>
          <a:xfrm xmlns:a="http://schemas.openxmlformats.org/drawingml/2006/main">
            <a:off x="6362700" y="5305425"/>
            <a:ext cx="52101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00" b="0" i="0">
                <a:solidFill>
                  <a:srgbClr val="6C6C66"/>
                </a:solidFill>
                <a:latin typeface="Arial"/>
                <a:ea typeface="Arial"/>
                <a:cs typeface="Arial"/>
              </a:defRPr>
            </a:pPr>
            <a:r>
              <a:rPr sz="1800" b="0" i="0">
                <a:solidFill>
                  <a:srgbClr val="6C6C66"/>
                </a:solidFill>
                <a:latin typeface="Arial"/>
                <a:ea typeface="Arial"/>
                <a:cs typeface="Arial"/>
              </a:rPr>
              <a:t>Budget, timing, approvals and practical constraints.</a:t>
            </a:r>
          </a:p>
        </p:txBody>
      </p:sp>
      <p:sp>
        <p:nvSpPr>
          <p:cNvPr id="12" name="">
            <a:extLst xmlns:a="http://schemas.openxmlformats.org/drawingml/2006/main">
              <a:ext uri="{FF2B5EF4-FFF2-40B4-BE49-F238E27FC236}">
                <a16:creationId xmlns:a16="http://schemas.microsoft.com/office/drawing/2014/main" id="{3022D076-1B02-4381-8F5C-BDBBD305DE62}"/>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05</a:t>
            </a:r>
          </a:p>
        </p:txBody>
      </p:sp>
    </p:spTree>
    <p:extLst>
      <p:ext uri="{BB962C8B-B14F-4D97-AF65-F5344CB8AC3E}">
        <p14:creationId xmlns:p14="http://schemas.microsoft.com/office/powerpoint/2010/main" val="1584853020"/>
      </p:ext>
    </p:extLst>
  </p:cSld>
</p:sld>
</file>

<file path=ppt/slides/slide6.xml><?xml version="1.0" encoding="utf-8"?>
<p:sld xmlns:p="http://schemas.openxmlformats.org/presentationml/2006/main">
  <p:cSld>
    <p:bg>
      <p:bgPr>
        <a:solidFill xmlns:a="http://schemas.openxmlformats.org/drawingml/2006/main">
          <a:srgbClr val="20201E"/>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3B95D3D-FECA-477B-AFFF-5FB948A58239}"/>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F58216"/>
                </a:solidFill>
                <a:latin typeface="Arial"/>
                <a:ea typeface="Arial"/>
                <a:cs typeface="Arial"/>
              </a:defRPr>
            </a:pPr>
            <a:r>
              <a:rPr sz="1200" b="1" i="0">
                <a:solidFill>
                  <a:srgbClr val="F58216"/>
                </a:solidFill>
                <a:latin typeface="Arial"/>
                <a:ea typeface="Arial"/>
                <a:cs typeface="Arial"/>
              </a:rPr>
              <a:t>EO / RIEMIX 2025</a:t>
            </a:r>
          </a:p>
        </p:txBody>
      </p:sp>
      <p:sp>
        <p:nvSpPr>
          <p:cNvPr id="2" name="">
            <a:extLst xmlns:a="http://schemas.openxmlformats.org/drawingml/2006/main">
              <a:ext uri="{FF2B5EF4-FFF2-40B4-BE49-F238E27FC236}">
                <a16:creationId xmlns:a16="http://schemas.microsoft.com/office/drawing/2014/main" id="{178242CE-311B-4F66-93A3-88D3BDE10FC4}"/>
              </a:ext>
            </a:extLst>
          </p:cNvPr>
          <p:cNvSpPr>
            <a:spLocks xmlns:a="http://schemas.openxmlformats.org/drawingml/2006/main" noGrp="1"/>
          </p:cNvSpPr>
          <p:nvPr/>
        </p:nvSpPr>
        <p:spPr>
          <a:xfrm xmlns:a="http://schemas.openxmlformats.org/drawingml/2006/main">
            <a:off x="609600" y="1200150"/>
            <a:ext cx="3676650" cy="1628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3900" b="1" i="0">
                <a:solidFill>
                  <a:srgbClr val="F5F5F2"/>
                </a:solidFill>
                <a:latin typeface="Arial"/>
                <a:ea typeface="Arial"/>
                <a:cs typeface="Arial"/>
              </a:defRPr>
            </a:pPr>
            <a:r>
              <a:rPr sz="3900" b="1" i="0">
                <a:solidFill>
                  <a:srgbClr val="F5F5F2"/>
                </a:solidFill>
                <a:latin typeface="Arial"/>
                <a:ea typeface="Arial"/>
                <a:cs typeface="Arial"/>
              </a:rPr>
              <a:t>A community.</a:t>
            </a:r>
          </a:p>
          <a:p xmlns:a="http://schemas.openxmlformats.org/drawingml/2006/main">
            <a:pPr algn="l">
              <a:lnSpc>
                <a:spcPct val="106000"/>
              </a:lnSpc>
              <a:buNone/>
              <a:defRPr sz="3900" b="1" i="0">
                <a:solidFill>
                  <a:srgbClr val="F5F5F2"/>
                </a:solidFill>
                <a:latin typeface="Arial"/>
                <a:ea typeface="Arial"/>
                <a:cs typeface="Arial"/>
              </a:defRPr>
            </a:pPr>
            <a:r>
              <a:rPr sz="3900" b="1" i="0">
                <a:solidFill>
                  <a:srgbClr val="F5F5F2"/>
                </a:solidFill>
                <a:latin typeface="Arial"/>
                <a:ea typeface="Arial"/>
                <a:cs typeface="Arial"/>
              </a:rPr>
              <a:t>At full volume.</a:t>
            </a:r>
          </a:p>
        </p:txBody>
      </p:sp>
      <p:sp>
        <p:nvSpPr>
          <p:cNvPr id="3" name="">
            <a:extLst xmlns:a="http://schemas.openxmlformats.org/drawingml/2006/main">
              <a:ext uri="{FF2B5EF4-FFF2-40B4-BE49-F238E27FC236}">
                <a16:creationId xmlns:a16="http://schemas.microsoft.com/office/drawing/2014/main" id="{63D8E789-9B92-475E-AAA9-27C9663BD213}"/>
              </a:ext>
            </a:extLst>
          </p:cNvPr>
          <p:cNvSpPr>
            <a:spLocks xmlns:a="http://schemas.openxmlformats.org/drawingml/2006/main" noGrp="1"/>
          </p:cNvSpPr>
          <p:nvPr/>
        </p:nvSpPr>
        <p:spPr>
          <a:xfrm xmlns:a="http://schemas.openxmlformats.org/drawingml/2006/main">
            <a:off x="609600" y="3248025"/>
            <a:ext cx="3333750"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75" b="0" i="0">
                <a:solidFill>
                  <a:srgbClr val="BCBCB5"/>
                </a:solidFill>
                <a:latin typeface="Arial"/>
                <a:ea typeface="Arial"/>
                <a:cs typeface="Arial"/>
              </a:defRPr>
            </a:pPr>
            <a:r>
              <a:rPr sz="1875" b="0" i="0">
                <a:solidFill>
                  <a:srgbClr val="BCBCB5"/>
                </a:solidFill>
                <a:latin typeface="Arial"/>
                <a:ea typeface="Arial"/>
                <a:cs typeface="Arial"/>
              </a:rPr>
              <a:t>An event identity that</a:t>
            </a:r>
          </a:p>
          <a:p xmlns:a="http://schemas.openxmlformats.org/drawingml/2006/main">
            <a:pPr algn="l">
              <a:lnSpc>
                <a:spcPct val="106000"/>
              </a:lnSpc>
              <a:buNone/>
              <a:defRPr sz="1875" b="0" i="0">
                <a:solidFill>
                  <a:srgbClr val="BCBCB5"/>
                </a:solidFill>
                <a:latin typeface="Arial"/>
                <a:ea typeface="Arial"/>
                <a:cs typeface="Arial"/>
              </a:defRPr>
            </a:pPr>
            <a:r>
              <a:rPr sz="1875" b="0" i="0">
                <a:solidFill>
                  <a:srgbClr val="BCBCB5"/>
                </a:solidFill>
                <a:latin typeface="Arial"/>
                <a:ea typeface="Arial"/>
                <a:cs typeface="Arial"/>
              </a:rPr>
              <a:t>carried through the stage,</a:t>
            </a:r>
          </a:p>
          <a:p xmlns:a="http://schemas.openxmlformats.org/drawingml/2006/main">
            <a:pPr algn="l">
              <a:lnSpc>
                <a:spcPct val="106000"/>
              </a:lnSpc>
              <a:buNone/>
              <a:defRPr sz="1875" b="0" i="0">
                <a:solidFill>
                  <a:srgbClr val="BCBCB5"/>
                </a:solidFill>
                <a:latin typeface="Arial"/>
                <a:ea typeface="Arial"/>
                <a:cs typeface="Arial"/>
              </a:defRPr>
            </a:pPr>
            <a:r>
              <a:rPr sz="1875" b="0" i="0">
                <a:solidFill>
                  <a:srgbClr val="BCBCB5"/>
                </a:solidFill>
                <a:latin typeface="Arial"/>
                <a:ea typeface="Arial"/>
                <a:cs typeface="Arial"/>
              </a:rPr>
              <a:t>the welcome and the</a:t>
            </a:r>
          </a:p>
          <a:p xmlns:a="http://schemas.openxmlformats.org/drawingml/2006/main">
            <a:pPr algn="l">
              <a:lnSpc>
                <a:spcPct val="106000"/>
              </a:lnSpc>
              <a:buNone/>
              <a:defRPr sz="1875" b="0" i="0">
                <a:solidFill>
                  <a:srgbClr val="BCBCB5"/>
                </a:solidFill>
                <a:latin typeface="Arial"/>
                <a:ea typeface="Arial"/>
                <a:cs typeface="Arial"/>
              </a:defRPr>
            </a:pPr>
            <a:r>
              <a:rPr sz="1875" b="0" i="0">
                <a:solidFill>
                  <a:srgbClr val="BCBCB5"/>
                </a:solidFill>
                <a:latin typeface="Arial"/>
                <a:ea typeface="Arial"/>
                <a:cs typeface="Arial"/>
              </a:rPr>
              <a:t>things people took home.</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3120b524d9d644a9"/>
          <a:srcRect xmlns:a="http://schemas.openxmlformats.org/drawingml/2006/main" l="0" t="51" r="0" b="51"/>
          <a:stretch xmlns:a="http://schemas.openxmlformats.org/drawingml/2006/main">
            <a:fillRect l="0" t="0" r="0" b="0"/>
          </a:stretch>
        </p:blipFill>
        <p:spPr>
          <a:xfrm xmlns:a="http://schemas.openxmlformats.org/drawingml/2006/main">
            <a:off x="4362450" y="1181100"/>
            <a:ext cx="7219950" cy="48101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2D21592-B568-4010-B164-64E8F3534155}"/>
              </a:ext>
            </a:extLst>
          </p:cNvPr>
          <p:cNvSpPr>
            <a:spLocks xmlns:a="http://schemas.openxmlformats.org/drawingml/2006/main" noGrp="1"/>
          </p:cNvSpPr>
          <p:nvPr/>
        </p:nvSpPr>
        <p:spPr>
          <a:xfrm xmlns:a="http://schemas.openxmlformats.org/drawingml/2006/main">
            <a:off x="609600" y="5934075"/>
            <a:ext cx="34004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350" b="0" i="0">
                <a:solidFill>
                  <a:srgbClr val="F58216"/>
                </a:solidFill>
                <a:latin typeface="Arial"/>
                <a:ea typeface="Arial"/>
                <a:cs typeface="Arial"/>
              </a:defRPr>
            </a:pPr>
            <a:r>
              <a:rPr sz="1350" b="0" i="0">
                <a:solidFill>
                  <a:srgbClr val="F58216"/>
                </a:solidFill>
                <a:latin typeface="Arial"/>
                <a:ea typeface="Arial"/>
                <a:cs typeface="Arial"/>
              </a:rPr>
              <a:t>Live event and experience design</a:t>
            </a:r>
          </a:p>
        </p:txBody>
      </p:sp>
      <p:sp>
        <p:nvSpPr>
          <p:cNvPr id="6" name="">
            <a:extLst xmlns:a="http://schemas.openxmlformats.org/drawingml/2006/main">
              <a:ext uri="{FF2B5EF4-FFF2-40B4-BE49-F238E27FC236}">
                <a16:creationId xmlns:a16="http://schemas.microsoft.com/office/drawing/2014/main" id="{9D6FA78E-D0BD-4A4D-B632-F3D18E82C8B4}"/>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06</a:t>
            </a:r>
          </a:p>
        </p:txBody>
      </p:sp>
    </p:spTree>
    <p:extLst>
      <p:ext uri="{BB962C8B-B14F-4D97-AF65-F5344CB8AC3E}">
        <p14:creationId xmlns:p14="http://schemas.microsoft.com/office/powerpoint/2010/main" val="1709135526"/>
      </p:ext>
    </p:extLst>
  </p:cSld>
</p:sld>
</file>

<file path=ppt/slides/slide7.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CFE746A-8A94-4408-9076-D1F112ED91A0}"/>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AB INBEV / ANNUAL DAY 2023</a:t>
            </a:r>
          </a:p>
        </p:txBody>
      </p:sp>
      <p:sp>
        <p:nvSpPr>
          <p:cNvPr id="2" name="">
            <a:extLst xmlns:a="http://schemas.openxmlformats.org/drawingml/2006/main">
              <a:ext uri="{FF2B5EF4-FFF2-40B4-BE49-F238E27FC236}">
                <a16:creationId xmlns:a16="http://schemas.microsoft.com/office/drawing/2014/main" id="{220F240E-BE05-4344-A441-D8399A6D7E37}"/>
              </a:ext>
            </a:extLst>
          </p:cNvPr>
          <p:cNvSpPr>
            <a:spLocks xmlns:a="http://schemas.openxmlformats.org/drawingml/2006/main" noGrp="1"/>
          </p:cNvSpPr>
          <p:nvPr/>
        </p:nvSpPr>
        <p:spPr>
          <a:xfrm xmlns:a="http://schemas.openxmlformats.org/drawingml/2006/main">
            <a:off x="609600" y="933450"/>
            <a:ext cx="10953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350" b="1" i="0">
                <a:solidFill>
                  <a:srgbClr val="20201E"/>
                </a:solidFill>
                <a:latin typeface="Arial"/>
                <a:ea typeface="Arial"/>
                <a:cs typeface="Arial"/>
              </a:defRPr>
            </a:pPr>
            <a:r>
              <a:rPr sz="4350" b="1" i="0">
                <a:solidFill>
                  <a:srgbClr val="20201E"/>
                </a:solidFill>
                <a:latin typeface="Arial"/>
                <a:ea typeface="Arial"/>
                <a:cs typeface="Arial"/>
              </a:rPr>
              <a:t>A big night needs</a:t>
            </a:r>
          </a:p>
          <a:p xmlns:a="http://schemas.openxmlformats.org/drawingml/2006/main">
            <a:pPr algn="l">
              <a:lnSpc>
                <a:spcPct val="106000"/>
              </a:lnSpc>
              <a:buNone/>
              <a:defRPr sz="4350" b="1" i="0">
                <a:solidFill>
                  <a:srgbClr val="20201E"/>
                </a:solidFill>
                <a:latin typeface="Arial"/>
                <a:ea typeface="Arial"/>
                <a:cs typeface="Arial"/>
              </a:defRPr>
            </a:pPr>
            <a:r>
              <a:rPr sz="4350" b="1" i="0">
                <a:solidFill>
                  <a:srgbClr val="20201E"/>
                </a:solidFill>
                <a:latin typeface="Arial"/>
                <a:ea typeface="Arial"/>
                <a:cs typeface="Arial"/>
              </a:rPr>
              <a:t>a bigger sense of occasion</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6f26e98a34349f8"/>
          <a:srcRect xmlns:a="http://schemas.openxmlformats.org/drawingml/2006/main" l="0" t="6232" r="0" b="6232"/>
          <a:stretch xmlns:a="http://schemas.openxmlformats.org/drawingml/2006/main">
            <a:fillRect l="0" t="0" r="0" b="0"/>
          </a:stretch>
        </p:blipFill>
        <p:spPr>
          <a:xfrm xmlns:a="http://schemas.openxmlformats.org/drawingml/2006/main">
            <a:off x="609600" y="2447925"/>
            <a:ext cx="6391275" cy="37338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A4CF14-021D-42BC-B963-A181A56725A5}"/>
              </a:ext>
            </a:extLst>
          </p:cNvPr>
          <p:cNvSpPr>
            <a:spLocks xmlns:a="http://schemas.openxmlformats.org/drawingml/2006/main" noGrp="1"/>
          </p:cNvSpPr>
          <p:nvPr/>
        </p:nvSpPr>
        <p:spPr>
          <a:xfrm xmlns:a="http://schemas.openxmlformats.org/drawingml/2006/main">
            <a:off x="7639050" y="2533650"/>
            <a:ext cx="39433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8400" b="1" i="0">
                <a:solidFill>
                  <a:srgbClr val="F58216"/>
                </a:solidFill>
                <a:latin typeface="Arial"/>
                <a:ea typeface="Arial"/>
                <a:cs typeface="Arial"/>
              </a:defRPr>
            </a:pPr>
            <a:r>
              <a:rPr sz="8400" b="1" i="0">
                <a:solidFill>
                  <a:srgbClr val="F58216"/>
                </a:solidFill>
                <a:latin typeface="Arial"/>
                <a:ea typeface="Arial"/>
                <a:cs typeface="Arial"/>
              </a:rPr>
              <a:t>2,000</a:t>
            </a:r>
          </a:p>
        </p:txBody>
      </p:sp>
      <p:sp>
        <p:nvSpPr>
          <p:cNvPr id="5" name="">
            <a:extLst xmlns:a="http://schemas.openxmlformats.org/drawingml/2006/main">
              <a:ext uri="{FF2B5EF4-FFF2-40B4-BE49-F238E27FC236}">
                <a16:creationId xmlns:a16="http://schemas.microsoft.com/office/drawing/2014/main" id="{5FA84A18-6DBF-4262-B3F7-DC9C43D6A649}"/>
              </a:ext>
            </a:extLst>
          </p:cNvPr>
          <p:cNvSpPr>
            <a:spLocks xmlns:a="http://schemas.openxmlformats.org/drawingml/2006/main" noGrp="1"/>
          </p:cNvSpPr>
          <p:nvPr/>
        </p:nvSpPr>
        <p:spPr>
          <a:xfrm xmlns:a="http://schemas.openxmlformats.org/drawingml/2006/main">
            <a:off x="7724775" y="3800475"/>
            <a:ext cx="333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550" b="0" i="0">
                <a:solidFill>
                  <a:srgbClr val="20201E"/>
                </a:solidFill>
                <a:latin typeface="Arial"/>
                <a:ea typeface="Arial"/>
                <a:cs typeface="Arial"/>
              </a:defRPr>
            </a:pPr>
            <a:r>
              <a:rPr sz="2550" b="0" i="0">
                <a:solidFill>
                  <a:srgbClr val="20201E"/>
                </a:solidFill>
                <a:latin typeface="Arial"/>
                <a:ea typeface="Arial"/>
                <a:cs typeface="Arial"/>
              </a:rPr>
              <a:t>employees</a:t>
            </a:r>
          </a:p>
        </p:txBody>
      </p:sp>
      <p:sp>
        <p:nvSpPr>
          <p:cNvPr id="6" name="">
            <a:extLst xmlns:a="http://schemas.openxmlformats.org/drawingml/2006/main">
              <a:ext uri="{FF2B5EF4-FFF2-40B4-BE49-F238E27FC236}">
                <a16:creationId xmlns:a16="http://schemas.microsoft.com/office/drawing/2014/main" id="{A7C0CBDC-A06A-46AD-9B03-8DB1171B8F7E}"/>
              </a:ext>
            </a:extLst>
          </p:cNvPr>
          <p:cNvSpPr>
            <a:spLocks xmlns:a="http://schemas.openxmlformats.org/drawingml/2006/main" noGrp="1"/>
          </p:cNvSpPr>
          <p:nvPr/>
        </p:nvSpPr>
        <p:spPr>
          <a:xfrm xmlns:a="http://schemas.openxmlformats.org/drawingml/2006/main">
            <a:off x="7724775" y="4648200"/>
            <a:ext cx="3619500"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rPr>
              <a:t>Sheraton Grand</a:t>
            </a:r>
          </a:p>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rPr>
              <a:t>Whitefield, Bengaluru</a:t>
            </a:r>
          </a:p>
        </p:txBody>
      </p:sp>
      <p:sp>
        <p:nvSpPr>
          <p:cNvPr id="7" name="">
            <a:extLst xmlns:a="http://schemas.openxmlformats.org/drawingml/2006/main">
              <a:ext uri="{FF2B5EF4-FFF2-40B4-BE49-F238E27FC236}">
                <a16:creationId xmlns:a16="http://schemas.microsoft.com/office/drawing/2014/main" id="{AEB583F0-675B-42AA-8157-4C495F53246F}"/>
              </a:ext>
            </a:extLst>
          </p:cNvPr>
          <p:cNvSpPr>
            <a:spLocks xmlns:a="http://schemas.openxmlformats.org/drawingml/2006/main" noGrp="1"/>
          </p:cNvSpPr>
          <p:nvPr/>
        </p:nvSpPr>
        <p:spPr>
          <a:xfrm xmlns:a="http://schemas.openxmlformats.org/drawingml/2006/main">
            <a:off x="7724775" y="5800725"/>
            <a:ext cx="342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00" b="0" i="0">
                <a:solidFill>
                  <a:srgbClr val="6C6C66"/>
                </a:solidFill>
                <a:latin typeface="Arial"/>
                <a:ea typeface="Arial"/>
                <a:cs typeface="Arial"/>
              </a:defRPr>
            </a:pPr>
            <a:r>
              <a:rPr sz="1500" b="0" i="0">
                <a:solidFill>
                  <a:srgbClr val="6C6C66"/>
                </a:solidFill>
                <a:latin typeface="Arial"/>
                <a:ea typeface="Arial"/>
                <a:cs typeface="Arial"/>
              </a:rPr>
              <a:t>Employee celebration</a:t>
            </a:r>
          </a:p>
        </p:txBody>
      </p:sp>
      <p:sp>
        <p:nvSpPr>
          <p:cNvPr id="8" name="">
            <a:extLst xmlns:a="http://schemas.openxmlformats.org/drawingml/2006/main">
              <a:ext uri="{FF2B5EF4-FFF2-40B4-BE49-F238E27FC236}">
                <a16:creationId xmlns:a16="http://schemas.microsoft.com/office/drawing/2014/main" id="{3D333DE2-4D9F-43EB-B7FE-1B3D8E9B186D}"/>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07</a:t>
            </a:r>
          </a:p>
        </p:txBody>
      </p:sp>
    </p:spTree>
    <p:extLst>
      <p:ext uri="{BB962C8B-B14F-4D97-AF65-F5344CB8AC3E}">
        <p14:creationId xmlns:p14="http://schemas.microsoft.com/office/powerpoint/2010/main" val="132168824"/>
      </p:ext>
    </p:extLst>
  </p:cSld>
</p:sld>
</file>

<file path=ppt/slides/slide8.xml><?xml version="1.0" encoding="utf-8"?>
<p:sld xmlns:p="http://schemas.openxmlformats.org/presentationml/2006/main">
  <p:cSld>
    <p:bg>
      <p:bgPr>
        <a:solidFill xmlns:a="http://schemas.openxmlformats.org/drawingml/2006/main">
          <a:srgbClr val="20201E"/>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4988766-9F1E-4C0D-B16C-2FAD24A6A636}"/>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F58216"/>
                </a:solidFill>
                <a:latin typeface="Arial"/>
                <a:ea typeface="Arial"/>
                <a:cs typeface="Arial"/>
              </a:defRPr>
            </a:pPr>
            <a:r>
              <a:rPr sz="1200" b="1" i="0">
                <a:solidFill>
                  <a:srgbClr val="F58216"/>
                </a:solidFill>
                <a:latin typeface="Arial"/>
                <a:ea typeface="Arial"/>
                <a:cs typeface="Arial"/>
              </a:rPr>
              <a:t>GUIDEWIRE / DEV SUMMIT 2025</a:t>
            </a:r>
          </a:p>
        </p:txBody>
      </p:sp>
      <p:sp>
        <p:nvSpPr>
          <p:cNvPr id="2" name="">
            <a:extLst xmlns:a="http://schemas.openxmlformats.org/drawingml/2006/main">
              <a:ext uri="{FF2B5EF4-FFF2-40B4-BE49-F238E27FC236}">
                <a16:creationId xmlns:a16="http://schemas.microsoft.com/office/drawing/2014/main" id="{775082CE-40A6-47F5-AFDC-7C6FE869B7E3}"/>
              </a:ext>
            </a:extLst>
          </p:cNvPr>
          <p:cNvSpPr>
            <a:spLocks xmlns:a="http://schemas.openxmlformats.org/drawingml/2006/main" noGrp="1"/>
          </p:cNvSpPr>
          <p:nvPr/>
        </p:nvSpPr>
        <p:spPr>
          <a:xfrm xmlns:a="http://schemas.openxmlformats.org/drawingml/2006/main">
            <a:off x="609600" y="1162050"/>
            <a:ext cx="466725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5025" b="1" i="0">
                <a:solidFill>
                  <a:srgbClr val="F5F5F2"/>
                </a:solidFill>
                <a:latin typeface="Arial"/>
                <a:ea typeface="Arial"/>
                <a:cs typeface="Arial"/>
              </a:defRPr>
            </a:pPr>
            <a:r>
              <a:rPr sz="5025" b="1" i="0">
                <a:solidFill>
                  <a:srgbClr val="F5F5F2"/>
                </a:solidFill>
                <a:latin typeface="Arial"/>
                <a:ea typeface="Arial"/>
                <a:cs typeface="Arial"/>
              </a:rPr>
              <a:t>Technology,</a:t>
            </a:r>
          </a:p>
          <a:p xmlns:a="http://schemas.openxmlformats.org/drawingml/2006/main">
            <a:pPr algn="l">
              <a:lnSpc>
                <a:spcPct val="106000"/>
              </a:lnSpc>
              <a:buNone/>
              <a:defRPr sz="5025" b="1" i="0">
                <a:solidFill>
                  <a:srgbClr val="F5F5F2"/>
                </a:solidFill>
                <a:latin typeface="Arial"/>
                <a:ea typeface="Arial"/>
                <a:cs typeface="Arial"/>
              </a:defRPr>
            </a:pPr>
            <a:r>
              <a:rPr sz="5025" b="1" i="0">
                <a:solidFill>
                  <a:srgbClr val="F5F5F2"/>
                </a:solidFill>
                <a:latin typeface="Arial"/>
                <a:ea typeface="Arial"/>
                <a:cs typeface="Arial"/>
              </a:rPr>
              <a:t>with a pulse</a:t>
            </a:r>
          </a:p>
        </p:txBody>
      </p:sp>
      <p:sp>
        <p:nvSpPr>
          <p:cNvPr id="3" name="">
            <a:extLst xmlns:a="http://schemas.openxmlformats.org/drawingml/2006/main">
              <a:ext uri="{FF2B5EF4-FFF2-40B4-BE49-F238E27FC236}">
                <a16:creationId xmlns:a16="http://schemas.microsoft.com/office/drawing/2014/main" id="{63B14CE0-A6B5-47CC-A0C6-FA1750810C46}"/>
              </a:ext>
            </a:extLst>
          </p:cNvPr>
          <p:cNvSpPr>
            <a:spLocks xmlns:a="http://schemas.openxmlformats.org/drawingml/2006/main" noGrp="1"/>
          </p:cNvSpPr>
          <p:nvPr/>
        </p:nvSpPr>
        <p:spPr>
          <a:xfrm xmlns:a="http://schemas.openxmlformats.org/drawingml/2006/main">
            <a:off x="609600" y="3409950"/>
            <a:ext cx="44005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00" b="0" i="0">
                <a:solidFill>
                  <a:srgbClr val="BCBCB5"/>
                </a:solidFill>
                <a:latin typeface="Arial"/>
                <a:ea typeface="Arial"/>
                <a:cs typeface="Arial"/>
              </a:defRPr>
            </a:pPr>
            <a:r>
              <a:rPr sz="2100" b="0" i="0">
                <a:solidFill>
                  <a:srgbClr val="BCBCB5"/>
                </a:solidFill>
                <a:latin typeface="Arial"/>
                <a:ea typeface="Arial"/>
                <a:cs typeface="Arial"/>
              </a:rPr>
              <a:t>Live performance and screen</a:t>
            </a:r>
          </a:p>
          <a:p xmlns:a="http://schemas.openxmlformats.org/drawingml/2006/main">
            <a:pPr algn="l">
              <a:lnSpc>
                <a:spcPct val="106000"/>
              </a:lnSpc>
              <a:buNone/>
              <a:defRPr sz="2100" b="0" i="0">
                <a:solidFill>
                  <a:srgbClr val="BCBCB5"/>
                </a:solidFill>
                <a:latin typeface="Arial"/>
                <a:ea typeface="Arial"/>
                <a:cs typeface="Arial"/>
              </a:defRPr>
            </a:pPr>
            <a:r>
              <a:rPr sz="2100" b="0" i="0">
                <a:solidFill>
                  <a:srgbClr val="BCBCB5"/>
                </a:solidFill>
                <a:latin typeface="Arial"/>
                <a:ea typeface="Arial"/>
                <a:cs typeface="Arial"/>
              </a:rPr>
              <a:t>worlds built around the</a:t>
            </a:r>
          </a:p>
          <a:p xmlns:a="http://schemas.openxmlformats.org/drawingml/2006/main">
            <a:pPr algn="l">
              <a:lnSpc>
                <a:spcPct val="106000"/>
              </a:lnSpc>
              <a:buNone/>
              <a:defRPr sz="2100" b="0" i="0">
                <a:solidFill>
                  <a:srgbClr val="BCBCB5"/>
                </a:solidFill>
                <a:latin typeface="Arial"/>
                <a:ea typeface="Arial"/>
                <a:cs typeface="Arial"/>
              </a:defRPr>
            </a:pPr>
            <a:r>
              <a:rPr sz="2100" b="0" i="0">
                <a:solidFill>
                  <a:srgbClr val="BCBCB5"/>
                </a:solidFill>
                <a:latin typeface="Arial"/>
                <a:ea typeface="Arial"/>
                <a:cs typeface="Arial"/>
              </a:rPr>
              <a:t>same moment.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540221dfc8fe45e1"/>
          <a:srcRect xmlns:a="http://schemas.openxmlformats.org/drawingml/2006/main" l="14604" t="0" r="14604" b="0"/>
          <a:stretch xmlns:a="http://schemas.openxmlformats.org/drawingml/2006/main">
            <a:fillRect l="0" t="0" r="0" b="0"/>
          </a:stretch>
        </p:blipFill>
        <p:spPr>
          <a:xfrm xmlns:a="http://schemas.openxmlformats.org/drawingml/2006/main">
            <a:off x="5600700" y="1133475"/>
            <a:ext cx="5981700" cy="47529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5CCFF42-297D-4A9F-9063-B68CCCE3DDEF}"/>
              </a:ext>
            </a:extLst>
          </p:cNvPr>
          <p:cNvSpPr>
            <a:spLocks xmlns:a="http://schemas.openxmlformats.org/drawingml/2006/main" noGrp="1"/>
          </p:cNvSpPr>
          <p:nvPr/>
        </p:nvSpPr>
        <p:spPr>
          <a:xfrm xmlns:a="http://schemas.openxmlformats.org/drawingml/2006/main">
            <a:off x="609600" y="62103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Design: evenflow Experiences. Execution: Skunkworks Studio.</a:t>
            </a:r>
          </a:p>
        </p:txBody>
      </p:sp>
      <p:sp>
        <p:nvSpPr>
          <p:cNvPr id="6" name="">
            <a:extLst xmlns:a="http://schemas.openxmlformats.org/drawingml/2006/main">
              <a:ext uri="{FF2B5EF4-FFF2-40B4-BE49-F238E27FC236}">
                <a16:creationId xmlns:a16="http://schemas.microsoft.com/office/drawing/2014/main" id="{B85E4F9C-905A-4168-AFB4-FD99339A9491}"/>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08</a:t>
            </a:r>
          </a:p>
        </p:txBody>
      </p:sp>
    </p:spTree>
    <p:extLst>
      <p:ext uri="{BB962C8B-B14F-4D97-AF65-F5344CB8AC3E}">
        <p14:creationId xmlns:p14="http://schemas.microsoft.com/office/powerpoint/2010/main" val="1580349303"/>
      </p:ext>
    </p:extLst>
  </p:cSld>
</p:sld>
</file>

<file path=ppt/slides/slide9.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4249860-CC50-4182-BF2D-481EC7A86375}"/>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SAP / STARTUP SOCIAL</a:t>
            </a:r>
          </a:p>
        </p:txBody>
      </p:sp>
      <p:sp>
        <p:nvSpPr>
          <p:cNvPr id="2" name="">
            <a:extLst xmlns:a="http://schemas.openxmlformats.org/drawingml/2006/main">
              <a:ext uri="{FF2B5EF4-FFF2-40B4-BE49-F238E27FC236}">
                <a16:creationId xmlns:a16="http://schemas.microsoft.com/office/drawing/2014/main" id="{DDA290F0-048D-4DA6-89F6-A6818AA5F6BC}"/>
              </a:ext>
            </a:extLst>
          </p:cNvPr>
          <p:cNvSpPr>
            <a:spLocks xmlns:a="http://schemas.openxmlformats.org/drawingml/2006/main" noGrp="1"/>
          </p:cNvSpPr>
          <p:nvPr/>
        </p:nvSpPr>
        <p:spPr>
          <a:xfrm xmlns:a="http://schemas.openxmlformats.org/drawingml/2006/main">
            <a:off x="609600" y="952500"/>
            <a:ext cx="1095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650" b="1" i="0">
                <a:solidFill>
                  <a:srgbClr val="20201E"/>
                </a:solidFill>
                <a:latin typeface="Arial"/>
                <a:ea typeface="Arial"/>
                <a:cs typeface="Arial"/>
              </a:defRPr>
            </a:pPr>
            <a:r>
              <a:rPr sz="4650" b="1" i="0">
                <a:solidFill>
                  <a:srgbClr val="20201E"/>
                </a:solidFill>
                <a:latin typeface="Arial"/>
                <a:ea typeface="Arial"/>
                <a:cs typeface="Arial"/>
              </a:rPr>
              <a:t>The garage had a guest list</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fe1c1d987d74e09"/>
          <a:stretch xmlns:a="http://schemas.openxmlformats.org/drawingml/2006/main"/>
        </p:blipFill>
        <p:spPr>
          <a:xfrm xmlns:a="http://schemas.openxmlformats.org/drawingml/2006/main">
            <a:off x="950470" y="2114550"/>
            <a:ext cx="10291059" cy="37814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26BF22D-1063-413A-8815-9C95F6DAE87B}"/>
              </a:ext>
            </a:extLst>
          </p:cNvPr>
          <p:cNvSpPr>
            <a:spLocks xmlns:a="http://schemas.openxmlformats.org/drawingml/2006/main" noGrp="1"/>
          </p:cNvSpPr>
          <p:nvPr/>
        </p:nvSpPr>
        <p:spPr>
          <a:xfrm xmlns:a="http://schemas.openxmlformats.org/drawingml/2006/main">
            <a:off x="609600" y="6096000"/>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00" b="0" i="0">
                <a:solidFill>
                  <a:srgbClr val="20201E"/>
                </a:solidFill>
                <a:latin typeface="Arial"/>
                <a:ea typeface="Arial"/>
                <a:cs typeface="Arial"/>
              </a:defRPr>
            </a:pPr>
            <a:r>
              <a:rPr sz="1800" b="0" i="0">
                <a:solidFill>
                  <a:srgbClr val="20201E"/>
                </a:solidFill>
                <a:latin typeface="Arial"/>
                <a:ea typeface="Arial"/>
                <a:cs typeface="Arial"/>
              </a:rPr>
              <a:t>A garage theme gave the launch a setting rooted in startup culture.</a:t>
            </a:r>
          </a:p>
        </p:txBody>
      </p:sp>
      <p:sp>
        <p:nvSpPr>
          <p:cNvPr id="5" name="">
            <a:extLst xmlns:a="http://schemas.openxmlformats.org/drawingml/2006/main">
              <a:ext uri="{FF2B5EF4-FFF2-40B4-BE49-F238E27FC236}">
                <a16:creationId xmlns:a16="http://schemas.microsoft.com/office/drawing/2014/main" id="{8C9964C1-93E8-4855-867B-5BEB8D364EC9}"/>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09</a:t>
            </a:r>
          </a:p>
        </p:txBody>
      </p:sp>
    </p:spTree>
    <p:extLst>
      <p:ext uri="{BB962C8B-B14F-4D97-AF65-F5344CB8AC3E}">
        <p14:creationId xmlns:p14="http://schemas.microsoft.com/office/powerpoint/2010/main" val="1086952753"/>
      </p:ext>
    </p:extLst>
  </p:cSld>
</p:sld>
</file>

<file path=ppt/slides/slide10.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3F997D8-8753-4C44-9E84-B40771508C8D}"/>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THE LEELA / EXPERIENCE CENTRE</a:t>
            </a:r>
          </a:p>
        </p:txBody>
      </p:sp>
      <p:sp>
        <p:nvSpPr>
          <p:cNvPr id="2" name="">
            <a:extLst xmlns:a="http://schemas.openxmlformats.org/drawingml/2006/main">
              <a:ext uri="{FF2B5EF4-FFF2-40B4-BE49-F238E27FC236}">
                <a16:creationId xmlns:a16="http://schemas.microsoft.com/office/drawing/2014/main" id="{535E7914-EECE-41C1-AF05-D1AC6106F657}"/>
              </a:ext>
            </a:extLst>
          </p:cNvPr>
          <p:cNvSpPr>
            <a:spLocks xmlns:a="http://schemas.openxmlformats.org/drawingml/2006/main" noGrp="1"/>
          </p:cNvSpPr>
          <p:nvPr/>
        </p:nvSpPr>
        <p:spPr>
          <a:xfrm xmlns:a="http://schemas.openxmlformats.org/drawingml/2006/main">
            <a:off x="609600" y="1181100"/>
            <a:ext cx="5838825" cy="1685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5400" b="1" i="0">
                <a:solidFill>
                  <a:srgbClr val="20201E"/>
                </a:solidFill>
                <a:latin typeface="Arial"/>
                <a:ea typeface="Arial"/>
                <a:cs typeface="Arial"/>
              </a:defRPr>
            </a:pPr>
            <a:r>
              <a:rPr sz="5400" b="1" i="0">
                <a:solidFill>
                  <a:srgbClr val="20201E"/>
                </a:solidFill>
                <a:latin typeface="Arial"/>
                <a:ea typeface="Arial"/>
                <a:cs typeface="Arial"/>
              </a:rPr>
              <a:t>A brand you</a:t>
            </a:r>
          </a:p>
          <a:p xmlns:a="http://schemas.openxmlformats.org/drawingml/2006/main">
            <a:pPr algn="l">
              <a:lnSpc>
                <a:spcPct val="106000"/>
              </a:lnSpc>
              <a:buNone/>
              <a:defRPr sz="5400" b="1" i="0">
                <a:solidFill>
                  <a:srgbClr val="20201E"/>
                </a:solidFill>
                <a:latin typeface="Arial"/>
                <a:ea typeface="Arial"/>
                <a:cs typeface="Arial"/>
              </a:defRPr>
            </a:pPr>
            <a:r>
              <a:rPr sz="5400" b="1" i="0">
                <a:solidFill>
                  <a:srgbClr val="20201E"/>
                </a:solidFill>
                <a:latin typeface="Arial"/>
                <a:ea typeface="Arial"/>
                <a:cs typeface="Arial"/>
              </a:rPr>
              <a:t>can walk into</a:t>
            </a:r>
          </a:p>
        </p:txBody>
      </p:sp>
      <p:sp>
        <p:nvSpPr>
          <p:cNvPr id="3" name="">
            <a:extLst xmlns:a="http://schemas.openxmlformats.org/drawingml/2006/main">
              <a:ext uri="{FF2B5EF4-FFF2-40B4-BE49-F238E27FC236}">
                <a16:creationId xmlns:a16="http://schemas.microsoft.com/office/drawing/2014/main" id="{6C081216-BB6A-45E7-A0BD-2EFCD0EF4AE6}"/>
              </a:ext>
            </a:extLst>
          </p:cNvPr>
          <p:cNvSpPr>
            <a:spLocks xmlns:a="http://schemas.openxmlformats.org/drawingml/2006/main" noGrp="1"/>
          </p:cNvSpPr>
          <p:nvPr/>
        </p:nvSpPr>
        <p:spPr>
          <a:xfrm xmlns:a="http://schemas.openxmlformats.org/drawingml/2006/main">
            <a:off x="609600" y="3333750"/>
            <a:ext cx="5905500" cy="1647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rPr>
              <a:t>An experience centre in</a:t>
            </a:r>
          </a:p>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rPr>
              <a:t>Indiranagar, Bengaluru.</a:t>
            </a:r>
          </a:p>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rPr>
              <a:t>Architectural detail and material</a:t>
            </a:r>
          </a:p>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rPr>
              <a:t>choices carry the hospitality story.</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88354c4e0ce400e"/>
          <a:stretch xmlns:a="http://schemas.openxmlformats.org/drawingml/2006/main"/>
        </p:blipFill>
        <p:spPr>
          <a:xfrm xmlns:a="http://schemas.openxmlformats.org/drawingml/2006/main">
            <a:off x="7181850" y="1183566"/>
            <a:ext cx="4400550" cy="3633618"/>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B1C40D0-307B-4417-BE39-06B367CE2BD8}"/>
              </a:ext>
            </a:extLst>
          </p:cNvPr>
          <p:cNvSpPr>
            <a:spLocks xmlns:a="http://schemas.openxmlformats.org/drawingml/2006/main" noGrp="1"/>
          </p:cNvSpPr>
          <p:nvPr/>
        </p:nvSpPr>
        <p:spPr>
          <a:xfrm xmlns:a="http://schemas.openxmlformats.org/drawingml/2006/main">
            <a:off x="609600" y="5791200"/>
            <a:ext cx="63912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725" b="0" i="0">
                <a:solidFill>
                  <a:srgbClr val="6C6C66"/>
                </a:solidFill>
                <a:latin typeface="Arial"/>
                <a:ea typeface="Arial"/>
                <a:cs typeface="Arial"/>
              </a:defRPr>
            </a:pPr>
            <a:r>
              <a:rPr sz="1725" b="0" i="0">
                <a:solidFill>
                  <a:srgbClr val="6C6C66"/>
                </a:solidFill>
                <a:latin typeface="Arial"/>
                <a:ea typeface="Arial"/>
                <a:cs typeface="Arial"/>
              </a:rPr>
              <a:t>Experience design and space design</a:t>
            </a:r>
          </a:p>
        </p:txBody>
      </p:sp>
      <p:sp>
        <p:nvSpPr>
          <p:cNvPr id="6" name="">
            <a:extLst xmlns:a="http://schemas.openxmlformats.org/drawingml/2006/main">
              <a:ext uri="{FF2B5EF4-FFF2-40B4-BE49-F238E27FC236}">
                <a16:creationId xmlns:a16="http://schemas.microsoft.com/office/drawing/2014/main" id="{8DE8AF3B-6E41-4451-8635-3B4617025CC8}"/>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10</a:t>
            </a:r>
          </a:p>
        </p:txBody>
      </p:sp>
    </p:spTree>
    <p:extLst>
      <p:ext uri="{BB962C8B-B14F-4D97-AF65-F5344CB8AC3E}">
        <p14:creationId xmlns:p14="http://schemas.microsoft.com/office/powerpoint/2010/main" val="501622789"/>
      </p:ext>
    </p:extLst>
  </p:cSld>
</p:sld>
</file>

<file path=ppt/slides/slide11.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A85396C-4F9C-4495-ABAC-ED0175C35429}"/>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EXHIBITION STANDS</a:t>
            </a:r>
          </a:p>
        </p:txBody>
      </p:sp>
      <p:sp>
        <p:nvSpPr>
          <p:cNvPr id="2" name="">
            <a:extLst xmlns:a="http://schemas.openxmlformats.org/drawingml/2006/main">
              <a:ext uri="{FF2B5EF4-FFF2-40B4-BE49-F238E27FC236}">
                <a16:creationId xmlns:a16="http://schemas.microsoft.com/office/drawing/2014/main" id="{4937F048-A557-49F9-B42F-5384B3F01382}"/>
              </a:ext>
            </a:extLst>
          </p:cNvPr>
          <p:cNvSpPr>
            <a:spLocks xmlns:a="http://schemas.openxmlformats.org/drawingml/2006/main" noGrp="1"/>
          </p:cNvSpPr>
          <p:nvPr/>
        </p:nvSpPr>
        <p:spPr>
          <a:xfrm xmlns:a="http://schemas.openxmlformats.org/drawingml/2006/main">
            <a:off x="609600" y="981075"/>
            <a:ext cx="109347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875" b="1" i="0">
                <a:solidFill>
                  <a:srgbClr val="20201E"/>
                </a:solidFill>
                <a:latin typeface="Arial"/>
                <a:ea typeface="Arial"/>
                <a:cs typeface="Arial"/>
              </a:defRPr>
            </a:pPr>
            <a:r>
              <a:rPr sz="4875" b="1" i="0">
                <a:solidFill>
                  <a:srgbClr val="20201E"/>
                </a:solidFill>
                <a:latin typeface="Arial"/>
                <a:ea typeface="Arial"/>
                <a:cs typeface="Arial"/>
              </a:rPr>
              <a:t>A few square metres.</a:t>
            </a:r>
          </a:p>
          <a:p xmlns:a="http://schemas.openxmlformats.org/drawingml/2006/main">
            <a:pPr algn="l">
              <a:lnSpc>
                <a:spcPct val="106000"/>
              </a:lnSpc>
              <a:buNone/>
              <a:defRPr sz="4875" b="1" i="0">
                <a:solidFill>
                  <a:srgbClr val="20201E"/>
                </a:solidFill>
                <a:latin typeface="Arial"/>
                <a:ea typeface="Arial"/>
                <a:cs typeface="Arial"/>
              </a:defRPr>
            </a:pPr>
            <a:r>
              <a:rPr sz="4875" b="1" i="0">
                <a:solidFill>
                  <a:srgbClr val="20201E"/>
                </a:solidFill>
                <a:latin typeface="Arial"/>
                <a:ea typeface="Arial"/>
                <a:cs typeface="Arial"/>
              </a:rPr>
              <a:t>A whole brand.</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7a05030214c4e62"/>
          <a:srcRect xmlns:a="http://schemas.openxmlformats.org/drawingml/2006/main" l="16607" t="0" r="16607" b="0"/>
          <a:stretch xmlns:a="http://schemas.openxmlformats.org/drawingml/2006/main">
            <a:fillRect l="0" t="0" r="0" b="0"/>
          </a:stretch>
        </p:blipFill>
        <p:spPr>
          <a:xfrm xmlns:a="http://schemas.openxmlformats.org/drawingml/2006/main">
            <a:off x="609600" y="3028950"/>
            <a:ext cx="3419475" cy="2228850"/>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859d27584e14a03"/>
          <a:srcRect xmlns:a="http://schemas.openxmlformats.org/drawingml/2006/main" l="0" t="1114" r="0" b="1114"/>
          <a:stretch xmlns:a="http://schemas.openxmlformats.org/drawingml/2006/main">
            <a:fillRect l="0" t="0" r="0" b="0"/>
          </a:stretch>
        </p:blipFill>
        <p:spPr>
          <a:xfrm xmlns:a="http://schemas.openxmlformats.org/drawingml/2006/main">
            <a:off x="4381500" y="3028950"/>
            <a:ext cx="3419475" cy="2228850"/>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4b82838bacd5474a"/>
          <a:srcRect xmlns:a="http://schemas.openxmlformats.org/drawingml/2006/main" l="0" t="14980" r="0" b="14980"/>
          <a:stretch xmlns:a="http://schemas.openxmlformats.org/drawingml/2006/main">
            <a:fillRect l="0" t="0" r="0" b="0"/>
          </a:stretch>
        </p:blipFill>
        <p:spPr>
          <a:xfrm xmlns:a="http://schemas.openxmlformats.org/drawingml/2006/main">
            <a:off x="8153400" y="3028950"/>
            <a:ext cx="3429000" cy="22288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07D4291-0695-453D-8DBF-F474644F46F5}"/>
              </a:ext>
            </a:extLst>
          </p:cNvPr>
          <p:cNvSpPr>
            <a:spLocks xmlns:a="http://schemas.openxmlformats.org/drawingml/2006/main" noGrp="1"/>
          </p:cNvSpPr>
          <p:nvPr/>
        </p:nvSpPr>
        <p:spPr>
          <a:xfrm xmlns:a="http://schemas.openxmlformats.org/drawingml/2006/main">
            <a:off x="609600" y="5457825"/>
            <a:ext cx="3419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75" b="1" i="0">
                <a:solidFill>
                  <a:srgbClr val="20201E"/>
                </a:solidFill>
                <a:latin typeface="Arial"/>
                <a:ea typeface="Arial"/>
                <a:cs typeface="Arial"/>
              </a:defRPr>
            </a:pPr>
            <a:r>
              <a:rPr sz="2175" b="1" i="0">
                <a:solidFill>
                  <a:srgbClr val="20201E"/>
                </a:solidFill>
                <a:latin typeface="Arial"/>
                <a:ea typeface="Arial"/>
                <a:cs typeface="Arial"/>
              </a:rPr>
              <a:t>Chester’s</a:t>
            </a:r>
          </a:p>
        </p:txBody>
      </p:sp>
      <p:sp>
        <p:nvSpPr>
          <p:cNvPr id="7" name="">
            <a:extLst xmlns:a="http://schemas.openxmlformats.org/drawingml/2006/main">
              <a:ext uri="{FF2B5EF4-FFF2-40B4-BE49-F238E27FC236}">
                <a16:creationId xmlns:a16="http://schemas.microsoft.com/office/drawing/2014/main" id="{A8E65F3B-3A51-4195-8957-01AF05FEA4C9}"/>
              </a:ext>
            </a:extLst>
          </p:cNvPr>
          <p:cNvSpPr>
            <a:spLocks xmlns:a="http://schemas.openxmlformats.org/drawingml/2006/main" noGrp="1"/>
          </p:cNvSpPr>
          <p:nvPr/>
        </p:nvSpPr>
        <p:spPr>
          <a:xfrm xmlns:a="http://schemas.openxmlformats.org/drawingml/2006/main">
            <a:off x="609600" y="5867400"/>
            <a:ext cx="34194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75" b="0" i="0">
                <a:solidFill>
                  <a:srgbClr val="6C6C66"/>
                </a:solidFill>
                <a:latin typeface="Arial"/>
                <a:ea typeface="Arial"/>
                <a:cs typeface="Arial"/>
              </a:defRPr>
            </a:pPr>
            <a:r>
              <a:rPr sz="1575" b="0" i="0">
                <a:solidFill>
                  <a:srgbClr val="6C6C66"/>
                </a:solidFill>
                <a:latin typeface="Arial"/>
                <a:ea typeface="Arial"/>
                <a:cs typeface="Arial"/>
              </a:rPr>
              <a:t>EO RIE 2025</a:t>
            </a:r>
          </a:p>
        </p:txBody>
      </p:sp>
      <p:sp>
        <p:nvSpPr>
          <p:cNvPr id="8" name="">
            <a:extLst xmlns:a="http://schemas.openxmlformats.org/drawingml/2006/main">
              <a:ext uri="{FF2B5EF4-FFF2-40B4-BE49-F238E27FC236}">
                <a16:creationId xmlns:a16="http://schemas.microsoft.com/office/drawing/2014/main" id="{F1013083-0830-403E-A077-ECADD8B88634}"/>
              </a:ext>
            </a:extLst>
          </p:cNvPr>
          <p:cNvSpPr>
            <a:spLocks xmlns:a="http://schemas.openxmlformats.org/drawingml/2006/main" noGrp="1"/>
          </p:cNvSpPr>
          <p:nvPr/>
        </p:nvSpPr>
        <p:spPr>
          <a:xfrm xmlns:a="http://schemas.openxmlformats.org/drawingml/2006/main">
            <a:off x="4381500" y="5457825"/>
            <a:ext cx="3419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75" b="1" i="0">
                <a:solidFill>
                  <a:srgbClr val="20201E"/>
                </a:solidFill>
                <a:latin typeface="Arial"/>
                <a:ea typeface="Arial"/>
                <a:cs typeface="Arial"/>
              </a:defRPr>
            </a:pPr>
            <a:r>
              <a:rPr sz="2175" b="1" i="0">
                <a:solidFill>
                  <a:srgbClr val="20201E"/>
                </a:solidFill>
                <a:latin typeface="Arial"/>
                <a:ea typeface="Arial"/>
                <a:cs typeface="Arial"/>
              </a:rPr>
              <a:t>DESERV</a:t>
            </a:r>
          </a:p>
        </p:txBody>
      </p:sp>
      <p:sp>
        <p:nvSpPr>
          <p:cNvPr id="9" name="">
            <a:extLst xmlns:a="http://schemas.openxmlformats.org/drawingml/2006/main">
              <a:ext uri="{FF2B5EF4-FFF2-40B4-BE49-F238E27FC236}">
                <a16:creationId xmlns:a16="http://schemas.microsoft.com/office/drawing/2014/main" id="{44E6CD2C-5BDD-444F-949E-A6900FC52C3D}"/>
              </a:ext>
            </a:extLst>
          </p:cNvPr>
          <p:cNvSpPr>
            <a:spLocks xmlns:a="http://schemas.openxmlformats.org/drawingml/2006/main" noGrp="1"/>
          </p:cNvSpPr>
          <p:nvPr/>
        </p:nvSpPr>
        <p:spPr>
          <a:xfrm xmlns:a="http://schemas.openxmlformats.org/drawingml/2006/main">
            <a:off x="4381500" y="5867400"/>
            <a:ext cx="34194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75" b="0" i="0">
                <a:solidFill>
                  <a:srgbClr val="6C6C66"/>
                </a:solidFill>
                <a:latin typeface="Arial"/>
                <a:ea typeface="Arial"/>
                <a:cs typeface="Arial"/>
              </a:defRPr>
            </a:pPr>
            <a:r>
              <a:rPr sz="1575" b="0" i="0">
                <a:solidFill>
                  <a:srgbClr val="6C6C66"/>
                </a:solidFill>
                <a:latin typeface="Arial"/>
                <a:ea typeface="Arial"/>
                <a:cs typeface="Arial"/>
              </a:rPr>
              <a:t>EO RIE 2025</a:t>
            </a:r>
          </a:p>
        </p:txBody>
      </p:sp>
      <p:sp>
        <p:nvSpPr>
          <p:cNvPr id="10" name="">
            <a:extLst xmlns:a="http://schemas.openxmlformats.org/drawingml/2006/main">
              <a:ext uri="{FF2B5EF4-FFF2-40B4-BE49-F238E27FC236}">
                <a16:creationId xmlns:a16="http://schemas.microsoft.com/office/drawing/2014/main" id="{08F18B1E-98B9-4F79-84E8-2F309224744C}"/>
              </a:ext>
            </a:extLst>
          </p:cNvPr>
          <p:cNvSpPr>
            <a:spLocks xmlns:a="http://schemas.openxmlformats.org/drawingml/2006/main" noGrp="1"/>
          </p:cNvSpPr>
          <p:nvPr/>
        </p:nvSpPr>
        <p:spPr>
          <a:xfrm xmlns:a="http://schemas.openxmlformats.org/drawingml/2006/main">
            <a:off x="8153400" y="5457825"/>
            <a:ext cx="34194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75" b="1" i="0">
                <a:solidFill>
                  <a:srgbClr val="20201E"/>
                </a:solidFill>
                <a:latin typeface="Arial"/>
                <a:ea typeface="Arial"/>
                <a:cs typeface="Arial"/>
              </a:defRPr>
            </a:pPr>
            <a:r>
              <a:rPr sz="2175" b="1" i="0">
                <a:solidFill>
                  <a:srgbClr val="20201E"/>
                </a:solidFill>
                <a:latin typeface="Arial"/>
                <a:ea typeface="Arial"/>
                <a:cs typeface="Arial"/>
              </a:rPr>
              <a:t>Fidelity</a:t>
            </a:r>
          </a:p>
        </p:txBody>
      </p:sp>
      <p:sp>
        <p:nvSpPr>
          <p:cNvPr id="11" name="">
            <a:extLst xmlns:a="http://schemas.openxmlformats.org/drawingml/2006/main">
              <a:ext uri="{FF2B5EF4-FFF2-40B4-BE49-F238E27FC236}">
                <a16:creationId xmlns:a16="http://schemas.microsoft.com/office/drawing/2014/main" id="{2D652927-404F-425D-9E0B-2B5DCF3F9291}"/>
              </a:ext>
            </a:extLst>
          </p:cNvPr>
          <p:cNvSpPr>
            <a:spLocks xmlns:a="http://schemas.openxmlformats.org/drawingml/2006/main" noGrp="1"/>
          </p:cNvSpPr>
          <p:nvPr/>
        </p:nvSpPr>
        <p:spPr>
          <a:xfrm xmlns:a="http://schemas.openxmlformats.org/drawingml/2006/main">
            <a:off x="8153400" y="5867400"/>
            <a:ext cx="341947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75" b="0" i="0">
                <a:solidFill>
                  <a:srgbClr val="6C6C66"/>
                </a:solidFill>
                <a:latin typeface="Arial"/>
                <a:ea typeface="Arial"/>
                <a:cs typeface="Arial"/>
              </a:defRPr>
            </a:pPr>
            <a:r>
              <a:rPr sz="1575" b="0" i="0">
                <a:solidFill>
                  <a:srgbClr val="6C6C66"/>
                </a:solidFill>
                <a:latin typeface="Arial"/>
                <a:ea typeface="Arial"/>
                <a:cs typeface="Arial"/>
              </a:rPr>
              <a:t>NASSCOM 2025</a:t>
            </a:r>
          </a:p>
        </p:txBody>
      </p:sp>
      <p:sp>
        <p:nvSpPr>
          <p:cNvPr id="12" name="">
            <a:extLst xmlns:a="http://schemas.openxmlformats.org/drawingml/2006/main">
              <a:ext uri="{FF2B5EF4-FFF2-40B4-BE49-F238E27FC236}">
                <a16:creationId xmlns:a16="http://schemas.microsoft.com/office/drawing/2014/main" id="{21DB0534-5FD0-4086-97B2-5D1CB492604C}"/>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11</a:t>
            </a:r>
          </a:p>
        </p:txBody>
      </p:sp>
    </p:spTree>
    <p:extLst>
      <p:ext uri="{BB962C8B-B14F-4D97-AF65-F5344CB8AC3E}">
        <p14:creationId xmlns:p14="http://schemas.microsoft.com/office/powerpoint/2010/main" val="1853687909"/>
      </p:ext>
    </p:extLst>
  </p:cSld>
</p:sld>
</file>

<file path=ppt/slides/slide12.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5AEB0E4-6DDD-4314-A410-D514DEF6C930}"/>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OLA / WORKPLACE INTERIORS</a:t>
            </a:r>
          </a:p>
        </p:txBody>
      </p:sp>
      <p:sp>
        <p:nvSpPr>
          <p:cNvPr id="2" name="">
            <a:extLst xmlns:a="http://schemas.openxmlformats.org/drawingml/2006/main">
              <a:ext uri="{FF2B5EF4-FFF2-40B4-BE49-F238E27FC236}">
                <a16:creationId xmlns:a16="http://schemas.microsoft.com/office/drawing/2014/main" id="{3E968F07-9BB6-4D1A-BD34-3A7460E5B323}"/>
              </a:ext>
            </a:extLst>
          </p:cNvPr>
          <p:cNvSpPr>
            <a:spLocks xmlns:a="http://schemas.openxmlformats.org/drawingml/2006/main" noGrp="1"/>
          </p:cNvSpPr>
          <p:nvPr/>
        </p:nvSpPr>
        <p:spPr>
          <a:xfrm xmlns:a="http://schemas.openxmlformats.org/drawingml/2006/main">
            <a:off x="609600" y="1009650"/>
            <a:ext cx="110490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875" b="1" i="0">
                <a:solidFill>
                  <a:srgbClr val="20201E"/>
                </a:solidFill>
                <a:latin typeface="Arial"/>
                <a:ea typeface="Arial"/>
                <a:cs typeface="Arial"/>
              </a:defRPr>
            </a:pPr>
            <a:r>
              <a:rPr sz="4875" b="1" i="0">
                <a:solidFill>
                  <a:srgbClr val="20201E"/>
                </a:solidFill>
                <a:latin typeface="Arial"/>
                <a:ea typeface="Arial"/>
                <a:cs typeface="Arial"/>
              </a:rPr>
              <a:t>Workplaces can</a:t>
            </a:r>
          </a:p>
          <a:p xmlns:a="http://schemas.openxmlformats.org/drawingml/2006/main">
            <a:pPr algn="l">
              <a:lnSpc>
                <a:spcPct val="106000"/>
              </a:lnSpc>
              <a:buNone/>
              <a:defRPr sz="4875" b="1" i="0">
                <a:solidFill>
                  <a:srgbClr val="20201E"/>
                </a:solidFill>
                <a:latin typeface="Arial"/>
                <a:ea typeface="Arial"/>
                <a:cs typeface="Arial"/>
              </a:defRPr>
            </a:pPr>
            <a:r>
              <a:rPr sz="4875" b="1" i="0">
                <a:solidFill>
                  <a:srgbClr val="20201E"/>
                </a:solidFill>
                <a:latin typeface="Arial"/>
                <a:ea typeface="Arial"/>
                <a:cs typeface="Arial"/>
              </a:rPr>
              <a:t>have a personality</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3e2baaa9cd34dd5"/>
          <a:srcRect xmlns:a="http://schemas.openxmlformats.org/drawingml/2006/main" l="0" t="7092" r="0" b="7092"/>
          <a:stretch xmlns:a="http://schemas.openxmlformats.org/drawingml/2006/main">
            <a:fillRect l="0" t="0" r="0" b="0"/>
          </a:stretch>
        </p:blipFill>
        <p:spPr>
          <a:xfrm xmlns:a="http://schemas.openxmlformats.org/drawingml/2006/main">
            <a:off x="609600" y="2781300"/>
            <a:ext cx="5000625" cy="321945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0caf6e59cd04384"/>
          <a:srcRect xmlns:a="http://schemas.openxmlformats.org/drawingml/2006/main" l="0" t="591" r="0" b="591"/>
          <a:stretch xmlns:a="http://schemas.openxmlformats.org/drawingml/2006/main">
            <a:fillRect l="0" t="0" r="0" b="0"/>
          </a:stretch>
        </p:blipFill>
        <p:spPr>
          <a:xfrm xmlns:a="http://schemas.openxmlformats.org/drawingml/2006/main">
            <a:off x="6010275" y="2781300"/>
            <a:ext cx="5572125" cy="32194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9DB1BA6-F98C-4D3D-BEC9-F1D98218727E}"/>
              </a:ext>
            </a:extLst>
          </p:cNvPr>
          <p:cNvSpPr>
            <a:spLocks xmlns:a="http://schemas.openxmlformats.org/drawingml/2006/main" noGrp="1"/>
          </p:cNvSpPr>
          <p:nvPr/>
        </p:nvSpPr>
        <p:spPr>
          <a:xfrm xmlns:a="http://schemas.openxmlformats.org/drawingml/2006/main">
            <a:off x="609600" y="6210300"/>
            <a:ext cx="10382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725" b="0" i="0">
                <a:solidFill>
                  <a:srgbClr val="6C6C66"/>
                </a:solidFill>
                <a:latin typeface="Arial"/>
                <a:ea typeface="Arial"/>
                <a:cs typeface="Arial"/>
              </a:defRPr>
            </a:pPr>
            <a:r>
              <a:rPr sz="1725" b="0" i="0">
                <a:solidFill>
                  <a:srgbClr val="6C6C66"/>
                </a:solidFill>
                <a:latin typeface="Arial"/>
                <a:ea typeface="Arial"/>
                <a:cs typeface="Arial"/>
              </a:rPr>
              <a:t>A familiar brand language, carried into shared spaces.</a:t>
            </a:r>
          </a:p>
        </p:txBody>
      </p:sp>
      <p:sp>
        <p:nvSpPr>
          <p:cNvPr id="6" name="">
            <a:extLst xmlns:a="http://schemas.openxmlformats.org/drawingml/2006/main">
              <a:ext uri="{FF2B5EF4-FFF2-40B4-BE49-F238E27FC236}">
                <a16:creationId xmlns:a16="http://schemas.microsoft.com/office/drawing/2014/main" id="{71D6675D-0A4E-44F9-9E8D-AA0E118ADC52}"/>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12</a:t>
            </a:r>
          </a:p>
        </p:txBody>
      </p:sp>
    </p:spTree>
    <p:extLst>
      <p:ext uri="{BB962C8B-B14F-4D97-AF65-F5344CB8AC3E}">
        <p14:creationId xmlns:p14="http://schemas.microsoft.com/office/powerpoint/2010/main" val="251014138"/>
      </p:ext>
    </p:extLst>
  </p:cSld>
</p:sld>
</file>

<file path=ppt/slides/slide13.xml><?xml version="1.0" encoding="utf-8"?>
<p:sld xmlns:p="http://schemas.openxmlformats.org/presentationml/2006/main">
  <p:cSld>
    <p:bg>
      <p:bgPr>
        <a:solidFill xmlns:a="http://schemas.openxmlformats.org/drawingml/2006/main">
          <a:srgbClr val="20201E"/>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57BD8C0-041E-4E5D-981E-5DD48F8B96F7}"/>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F58216"/>
                </a:solidFill>
                <a:latin typeface="Arial"/>
                <a:ea typeface="Arial"/>
                <a:cs typeface="Arial"/>
              </a:defRPr>
            </a:pPr>
            <a:r>
              <a:rPr sz="1200" b="1" i="0">
                <a:solidFill>
                  <a:srgbClr val="F58216"/>
                </a:solidFill>
                <a:latin typeface="Arial"/>
                <a:ea typeface="Arial"/>
                <a:cs typeface="Arial"/>
              </a:rPr>
              <a:t>INTERIOR DESIGN STUDIES / RENDERS</a:t>
            </a:r>
          </a:p>
        </p:txBody>
      </p:sp>
      <p:sp>
        <p:nvSpPr>
          <p:cNvPr id="2" name="">
            <a:extLst xmlns:a="http://schemas.openxmlformats.org/drawingml/2006/main">
              <a:ext uri="{FF2B5EF4-FFF2-40B4-BE49-F238E27FC236}">
                <a16:creationId xmlns:a16="http://schemas.microsoft.com/office/drawing/2014/main" id="{BC853746-A777-4C17-974C-D2D53FFEC2D9}"/>
              </a:ext>
            </a:extLst>
          </p:cNvPr>
          <p:cNvSpPr>
            <a:spLocks xmlns:a="http://schemas.openxmlformats.org/drawingml/2006/main" noGrp="1"/>
          </p:cNvSpPr>
          <p:nvPr/>
        </p:nvSpPr>
        <p:spPr>
          <a:xfrm xmlns:a="http://schemas.openxmlformats.org/drawingml/2006/main">
            <a:off x="609600" y="962025"/>
            <a:ext cx="10858500"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725" b="1" i="0">
                <a:solidFill>
                  <a:srgbClr val="F5F5F2"/>
                </a:solidFill>
                <a:latin typeface="Arial"/>
                <a:ea typeface="Arial"/>
                <a:cs typeface="Arial"/>
              </a:defRPr>
            </a:pPr>
            <a:r>
              <a:rPr sz="4725" b="1" i="0">
                <a:solidFill>
                  <a:srgbClr val="F5F5F2"/>
                </a:solidFill>
                <a:latin typeface="Arial"/>
                <a:ea typeface="Arial"/>
                <a:cs typeface="Arial"/>
              </a:rPr>
              <a:t>Before anyone builds,</a:t>
            </a:r>
          </a:p>
          <a:p xmlns:a="http://schemas.openxmlformats.org/drawingml/2006/main">
            <a:pPr algn="l">
              <a:lnSpc>
                <a:spcPct val="106000"/>
              </a:lnSpc>
              <a:buNone/>
              <a:defRPr sz="4725" b="1" i="0">
                <a:solidFill>
                  <a:srgbClr val="F5F5F2"/>
                </a:solidFill>
                <a:latin typeface="Arial"/>
                <a:ea typeface="Arial"/>
                <a:cs typeface="Arial"/>
              </a:defRPr>
            </a:pPr>
            <a:r>
              <a:rPr sz="4725" b="1" i="0">
                <a:solidFill>
                  <a:srgbClr val="F5F5F2"/>
                </a:solidFill>
                <a:latin typeface="Arial"/>
                <a:ea typeface="Arial"/>
                <a:cs typeface="Arial"/>
              </a:rPr>
              <a:t>everyone can see it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8be6cbc33a44d77"/>
          <a:stretch xmlns:a="http://schemas.openxmlformats.org/drawingml/2006/main"/>
        </p:blipFill>
        <p:spPr>
          <a:xfrm xmlns:a="http://schemas.openxmlformats.org/drawingml/2006/main">
            <a:off x="610129" y="2809875"/>
            <a:ext cx="5266267" cy="2962275"/>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b181054aa6b54326"/>
          <a:stretch xmlns:a="http://schemas.openxmlformats.org/drawingml/2006/main"/>
        </p:blipFill>
        <p:spPr>
          <a:xfrm xmlns:a="http://schemas.openxmlformats.org/drawingml/2006/main">
            <a:off x="6315075" y="2811213"/>
            <a:ext cx="5267325" cy="295959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D06A293-1038-44D5-9580-4CAD2A141B77}"/>
              </a:ext>
            </a:extLst>
          </p:cNvPr>
          <p:cNvSpPr>
            <a:spLocks xmlns:a="http://schemas.openxmlformats.org/drawingml/2006/main" noGrp="1"/>
          </p:cNvSpPr>
          <p:nvPr/>
        </p:nvSpPr>
        <p:spPr>
          <a:xfrm xmlns:a="http://schemas.openxmlformats.org/drawingml/2006/main">
            <a:off x="609600" y="6010275"/>
            <a:ext cx="52673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00" b="0" i="0">
                <a:solidFill>
                  <a:srgbClr val="BCBCB5"/>
                </a:solidFill>
                <a:latin typeface="Arial"/>
                <a:ea typeface="Arial"/>
                <a:cs typeface="Arial"/>
              </a:defRPr>
            </a:pPr>
            <a:r>
              <a:rPr sz="1800" b="0" i="0">
                <a:solidFill>
                  <a:srgbClr val="BCBCB5"/>
                </a:solidFill>
                <a:latin typeface="Arial"/>
                <a:ea typeface="Arial"/>
                <a:cs typeface="Arial"/>
              </a:rPr>
              <a:t>Google / Workplace concept</a:t>
            </a:r>
          </a:p>
        </p:txBody>
      </p:sp>
      <p:sp>
        <p:nvSpPr>
          <p:cNvPr id="6" name="">
            <a:extLst xmlns:a="http://schemas.openxmlformats.org/drawingml/2006/main">
              <a:ext uri="{FF2B5EF4-FFF2-40B4-BE49-F238E27FC236}">
                <a16:creationId xmlns:a16="http://schemas.microsoft.com/office/drawing/2014/main" id="{250FF570-ABF2-45FC-99BA-CAFB75A6FDBC}"/>
              </a:ext>
            </a:extLst>
          </p:cNvPr>
          <p:cNvSpPr>
            <a:spLocks xmlns:a="http://schemas.openxmlformats.org/drawingml/2006/main" noGrp="1"/>
          </p:cNvSpPr>
          <p:nvPr/>
        </p:nvSpPr>
        <p:spPr>
          <a:xfrm xmlns:a="http://schemas.openxmlformats.org/drawingml/2006/main">
            <a:off x="6315075" y="6010275"/>
            <a:ext cx="52673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00" b="0" i="0">
                <a:solidFill>
                  <a:srgbClr val="BCBCB5"/>
                </a:solidFill>
                <a:latin typeface="Arial"/>
                <a:ea typeface="Arial"/>
                <a:cs typeface="Arial"/>
              </a:defRPr>
            </a:pPr>
            <a:r>
              <a:rPr sz="1800" b="0" i="0">
                <a:solidFill>
                  <a:srgbClr val="BCBCB5"/>
                </a:solidFill>
                <a:latin typeface="Arial"/>
                <a:ea typeface="Arial"/>
                <a:cs typeface="Arial"/>
              </a:rPr>
              <a:t>GE / Reception concept</a:t>
            </a:r>
          </a:p>
        </p:txBody>
      </p:sp>
      <p:sp>
        <p:nvSpPr>
          <p:cNvPr id="7" name="">
            <a:extLst xmlns:a="http://schemas.openxmlformats.org/drawingml/2006/main">
              <a:ext uri="{FF2B5EF4-FFF2-40B4-BE49-F238E27FC236}">
                <a16:creationId xmlns:a16="http://schemas.microsoft.com/office/drawing/2014/main" id="{C76C9E1A-A734-4940-9DD2-7785739A160C}"/>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13</a:t>
            </a:r>
          </a:p>
        </p:txBody>
      </p:sp>
    </p:spTree>
    <p:extLst>
      <p:ext uri="{BB962C8B-B14F-4D97-AF65-F5344CB8AC3E}">
        <p14:creationId xmlns:p14="http://schemas.microsoft.com/office/powerpoint/2010/main" val="1010977209"/>
      </p:ext>
    </p:extLst>
  </p:cSld>
</p:sld>
</file>

<file path=ppt/slides/slide14.xml><?xml version="1.0" encoding="utf-8"?>
<p:sld xmlns:p="http://schemas.openxmlformats.org/presentationml/2006/main">
  <p:cSld>
    <p:bg>
      <p:bgPr>
        <a:solidFill xmlns:a="http://schemas.openxmlformats.org/drawingml/2006/main">
          <a:srgbClr val="20201E"/>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57b31e6c059d487e"/>
          <a:srcRect xmlns:a="http://schemas.openxmlformats.org/drawingml/2006/main" l="0" t="17153" r="0" b="17153"/>
          <a:stretch xmlns:a="http://schemas.openxmlformats.org/drawingml/2006/main">
            <a:fillRect l="0" t="0" r="0" b="0"/>
          </a:stretch>
        </p:blipFill>
        <p:spPr>
          <a:xfrm xmlns:a="http://schemas.openxmlformats.org/drawingml/2006/main">
            <a:off x="0" y="0"/>
            <a:ext cx="12192000" cy="45053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E9847B7-EA7F-4A18-84E3-ACC94072B0DF}"/>
              </a:ext>
            </a:extLst>
          </p:cNvPr>
          <p:cNvSpPr>
            <a:spLocks xmlns:a="http://schemas.openxmlformats.org/drawingml/2006/main" noGrp="1"/>
          </p:cNvSpPr>
          <p:nvPr/>
        </p:nvSpPr>
        <p:spPr>
          <a:xfrm xmlns:a="http://schemas.openxmlformats.org/drawingml/2006/main">
            <a:off x="609600" y="4743450"/>
            <a:ext cx="109347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350" b="1" i="0">
                <a:solidFill>
                  <a:srgbClr val="F58216"/>
                </a:solidFill>
                <a:latin typeface="Arial"/>
                <a:ea typeface="Arial"/>
                <a:cs typeface="Arial"/>
              </a:defRPr>
            </a:pPr>
            <a:r>
              <a:rPr sz="1350" b="1" i="0">
                <a:solidFill>
                  <a:srgbClr val="F58216"/>
                </a:solidFill>
                <a:latin typeface="Arial"/>
                <a:ea typeface="Arial"/>
                <a:cs typeface="Arial"/>
              </a:rPr>
              <a:t>Estée Lauder Companies</a:t>
            </a:r>
          </a:p>
        </p:txBody>
      </p:sp>
      <p:sp>
        <p:nvSpPr>
          <p:cNvPr id="3" name="">
            <a:extLst xmlns:a="http://schemas.openxmlformats.org/drawingml/2006/main">
              <a:ext uri="{FF2B5EF4-FFF2-40B4-BE49-F238E27FC236}">
                <a16:creationId xmlns:a16="http://schemas.microsoft.com/office/drawing/2014/main" id="{E0BE202D-F9F3-4660-A162-6C76E92CD2AA}"/>
              </a:ext>
            </a:extLst>
          </p:cNvPr>
          <p:cNvSpPr>
            <a:spLocks xmlns:a="http://schemas.openxmlformats.org/drawingml/2006/main" noGrp="1"/>
          </p:cNvSpPr>
          <p:nvPr/>
        </p:nvSpPr>
        <p:spPr>
          <a:xfrm xmlns:a="http://schemas.openxmlformats.org/drawingml/2006/main">
            <a:off x="609600" y="5153025"/>
            <a:ext cx="1100137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200" b="1" i="0">
                <a:solidFill>
                  <a:srgbClr val="F5F5F2"/>
                </a:solidFill>
                <a:latin typeface="Arial"/>
                <a:ea typeface="Arial"/>
                <a:cs typeface="Arial"/>
              </a:defRPr>
            </a:pPr>
            <a:r>
              <a:rPr sz="4200" b="1" i="0">
                <a:solidFill>
                  <a:srgbClr val="F5F5F2"/>
                </a:solidFill>
                <a:latin typeface="Arial"/>
                <a:ea typeface="Arial"/>
                <a:cs typeface="Arial"/>
              </a:rPr>
              <a:t>The room becomes the story</a:t>
            </a:r>
          </a:p>
        </p:txBody>
      </p:sp>
      <p:sp>
        <p:nvSpPr>
          <p:cNvPr id="4" name="">
            <a:extLst xmlns:a="http://schemas.openxmlformats.org/drawingml/2006/main">
              <a:ext uri="{FF2B5EF4-FFF2-40B4-BE49-F238E27FC236}">
                <a16:creationId xmlns:a16="http://schemas.microsoft.com/office/drawing/2014/main" id="{0963BFF6-C10E-47EC-BEBE-D9D712F38112}"/>
              </a:ext>
            </a:extLst>
          </p:cNvPr>
          <p:cNvSpPr>
            <a:spLocks xmlns:a="http://schemas.openxmlformats.org/drawingml/2006/main" noGrp="1"/>
          </p:cNvSpPr>
          <p:nvPr/>
        </p:nvSpPr>
        <p:spPr>
          <a:xfrm xmlns:a="http://schemas.openxmlformats.org/drawingml/2006/main">
            <a:off x="609600" y="5848350"/>
            <a:ext cx="10763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725" b="0" i="0">
                <a:solidFill>
                  <a:srgbClr val="BCBCB5"/>
                </a:solidFill>
                <a:latin typeface="Arial"/>
                <a:ea typeface="Arial"/>
                <a:cs typeface="Arial"/>
              </a:defRPr>
            </a:pPr>
            <a:r>
              <a:rPr sz="1725" b="0" i="0">
                <a:solidFill>
                  <a:srgbClr val="BCBCB5"/>
                </a:solidFill>
                <a:latin typeface="Arial"/>
                <a:ea typeface="Arial"/>
                <a:cs typeface="Arial"/>
              </a:rPr>
              <a:t>Immersive brand environment / design visualisation</a:t>
            </a:r>
          </a:p>
        </p:txBody>
      </p:sp>
      <p:sp>
        <p:nvSpPr>
          <p:cNvPr id="5" name="">
            <a:extLst xmlns:a="http://schemas.openxmlformats.org/drawingml/2006/main">
              <a:ext uri="{FF2B5EF4-FFF2-40B4-BE49-F238E27FC236}">
                <a16:creationId xmlns:a16="http://schemas.microsoft.com/office/drawing/2014/main" id="{DFEBEEEF-852D-4F0B-ACD5-5C46421FC129}"/>
              </a:ext>
            </a:extLst>
          </p:cNvPr>
          <p:cNvSpPr>
            <a:spLocks xmlns:a="http://schemas.openxmlformats.org/drawingml/2006/main" noGrp="1"/>
          </p:cNvSpPr>
          <p:nvPr/>
        </p:nvSpPr>
        <p:spPr>
          <a:xfrm xmlns:a="http://schemas.openxmlformats.org/drawingml/2006/main">
            <a:off x="609600" y="634365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Design: evenflow Experiences. Execution: Skunkworks Studio.</a:t>
            </a:r>
          </a:p>
        </p:txBody>
      </p:sp>
    </p:spTree>
    <p:extLst>
      <p:ext uri="{BB962C8B-B14F-4D97-AF65-F5344CB8AC3E}">
        <p14:creationId xmlns:p14="http://schemas.microsoft.com/office/powerpoint/2010/main" val="2036449174"/>
      </p:ext>
    </p:extLst>
  </p:cSld>
</p:sld>
</file>

<file path=ppt/slides/slide15.xml><?xml version="1.0" encoding="utf-8"?>
<p:sld xmlns:p="http://schemas.openxmlformats.org/presentationml/2006/main">
  <p:cSld>
    <p:bg>
      <p:bgPr>
        <a:solidFill xmlns:a="http://schemas.openxmlformats.org/drawingml/2006/main">
          <a:srgbClr val="20201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D4D88B4-188D-477F-AEBB-C249E738B64D}"/>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F58216"/>
                </a:solidFill>
                <a:latin typeface="Arial"/>
                <a:ea typeface="Arial"/>
                <a:cs typeface="Arial"/>
              </a:defRPr>
            </a:pPr>
            <a:r>
              <a:rPr sz="1200" b="1" i="0">
                <a:solidFill>
                  <a:srgbClr val="F58216"/>
                </a:solidFill>
                <a:latin typeface="Arial"/>
                <a:ea typeface="Arial"/>
                <a:cs typeface="Arial"/>
              </a:rPr>
              <a:t>AB INBEV / SCREEN WORLDS</a:t>
            </a:r>
          </a:p>
        </p:txBody>
      </p:sp>
      <p:sp>
        <p:nvSpPr>
          <p:cNvPr id="2" name="">
            <a:extLst xmlns:a="http://schemas.openxmlformats.org/drawingml/2006/main">
              <a:ext uri="{FF2B5EF4-FFF2-40B4-BE49-F238E27FC236}">
                <a16:creationId xmlns:a16="http://schemas.microsoft.com/office/drawing/2014/main" id="{0719662C-DB09-407E-969A-3C237246EF21}"/>
              </a:ext>
            </a:extLst>
          </p:cNvPr>
          <p:cNvSpPr>
            <a:spLocks xmlns:a="http://schemas.openxmlformats.org/drawingml/2006/main" noGrp="1"/>
          </p:cNvSpPr>
          <p:nvPr/>
        </p:nvSpPr>
        <p:spPr>
          <a:xfrm xmlns:a="http://schemas.openxmlformats.org/drawingml/2006/main">
            <a:off x="609600" y="942975"/>
            <a:ext cx="109537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650" b="1" i="0">
                <a:solidFill>
                  <a:srgbClr val="F5F5F2"/>
                </a:solidFill>
                <a:latin typeface="Arial"/>
                <a:ea typeface="Arial"/>
                <a:cs typeface="Arial"/>
              </a:defRPr>
            </a:pPr>
            <a:r>
              <a:rPr sz="4650" b="1" i="0">
                <a:solidFill>
                  <a:srgbClr val="F5F5F2"/>
                </a:solidFill>
                <a:latin typeface="Arial"/>
                <a:ea typeface="Arial"/>
                <a:cs typeface="Arial"/>
              </a:rPr>
              <a:t>A screen can do more</a:t>
            </a:r>
          </a:p>
          <a:p xmlns:a="http://schemas.openxmlformats.org/drawingml/2006/main">
            <a:pPr algn="l">
              <a:lnSpc>
                <a:spcPct val="106000"/>
              </a:lnSpc>
              <a:buNone/>
              <a:defRPr sz="4650" b="1" i="0">
                <a:solidFill>
                  <a:srgbClr val="F5F5F2"/>
                </a:solidFill>
                <a:latin typeface="Arial"/>
                <a:ea typeface="Arial"/>
                <a:cs typeface="Arial"/>
              </a:defRPr>
            </a:pPr>
            <a:r>
              <a:rPr sz="4650" b="1" i="0">
                <a:solidFill>
                  <a:srgbClr val="F5F5F2"/>
                </a:solidFill>
                <a:latin typeface="Arial"/>
                <a:ea typeface="Arial"/>
                <a:cs typeface="Arial"/>
              </a:rPr>
              <a:t>than hold a logo</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053195f5f504304"/>
          <a:stretch xmlns:a="http://schemas.openxmlformats.org/drawingml/2006/main"/>
        </p:blipFill>
        <p:spPr>
          <a:xfrm xmlns:a="http://schemas.openxmlformats.org/drawingml/2006/main">
            <a:off x="609600" y="2619566"/>
            <a:ext cx="10972800" cy="33238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E71B60-AC25-4411-B0BA-E3543C826527}"/>
              </a:ext>
            </a:extLst>
          </p:cNvPr>
          <p:cNvSpPr>
            <a:spLocks xmlns:a="http://schemas.openxmlformats.org/drawingml/2006/main" noGrp="1"/>
          </p:cNvSpPr>
          <p:nvPr/>
        </p:nvSpPr>
        <p:spPr>
          <a:xfrm xmlns:a="http://schemas.openxmlformats.org/drawingml/2006/main">
            <a:off x="609600" y="6038850"/>
            <a:ext cx="9715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00" b="0" i="0">
                <a:solidFill>
                  <a:srgbClr val="F58216"/>
                </a:solidFill>
                <a:latin typeface="Arial"/>
                <a:ea typeface="Arial"/>
                <a:cs typeface="Arial"/>
              </a:defRPr>
            </a:pPr>
            <a:r>
              <a:rPr sz="1500" b="0" i="0">
                <a:solidFill>
                  <a:srgbClr val="F58216"/>
                </a:solidFill>
                <a:latin typeface="Arial"/>
                <a:ea typeface="Arial"/>
                <a:cs typeface="Arial"/>
              </a:rPr>
              <a:t>Cinematic content / motion visual</a:t>
            </a:r>
          </a:p>
        </p:txBody>
      </p:sp>
      <p:sp>
        <p:nvSpPr>
          <p:cNvPr id="5" name="">
            <a:extLst xmlns:a="http://schemas.openxmlformats.org/drawingml/2006/main">
              <a:ext uri="{FF2B5EF4-FFF2-40B4-BE49-F238E27FC236}">
                <a16:creationId xmlns:a16="http://schemas.microsoft.com/office/drawing/2014/main" id="{085D284B-7DE1-45F2-B153-88CED6E86D69}"/>
              </a:ext>
            </a:extLst>
          </p:cNvPr>
          <p:cNvSpPr>
            <a:spLocks xmlns:a="http://schemas.openxmlformats.org/drawingml/2006/main" noGrp="1"/>
          </p:cNvSpPr>
          <p:nvPr/>
        </p:nvSpPr>
        <p:spPr>
          <a:xfrm xmlns:a="http://schemas.openxmlformats.org/drawingml/2006/main">
            <a:off x="609600" y="6438900"/>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Design: evenflow Experiences. Execution: Skunkworks Studio.</a:t>
            </a:r>
          </a:p>
        </p:txBody>
      </p:sp>
    </p:spTree>
    <p:extLst>
      <p:ext uri="{BB962C8B-B14F-4D97-AF65-F5344CB8AC3E}">
        <p14:creationId xmlns:p14="http://schemas.microsoft.com/office/powerpoint/2010/main" val="754406867"/>
      </p:ext>
    </p:extLst>
  </p:cSld>
</p:sld>
</file>

<file path=ppt/slides/slide16.xml><?xml version="1.0" encoding="utf-8"?>
<p:sld xmlns:p="http://schemas.openxmlformats.org/presentationml/2006/main">
  <p:cSld>
    <p:bg>
      <p:bgPr>
        <a:solidFill xmlns:a="http://schemas.openxmlformats.org/drawingml/2006/main">
          <a:srgbClr val="20201E"/>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6944AA8-B969-4996-9C6A-FADED70E2E39}"/>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F58216"/>
                </a:solidFill>
                <a:latin typeface="Arial"/>
                <a:ea typeface="Arial"/>
                <a:cs typeface="Arial"/>
              </a:defRPr>
            </a:pPr>
            <a:r>
              <a:rPr sz="1200" b="1" i="0">
                <a:solidFill>
                  <a:srgbClr val="F58216"/>
                </a:solidFill>
                <a:latin typeface="Arial"/>
                <a:ea typeface="Arial"/>
                <a:cs typeface="Arial"/>
              </a:rPr>
              <a:t>ACCENTURE / MOTION DESIGN</a:t>
            </a:r>
          </a:p>
        </p:txBody>
      </p:sp>
      <p:sp>
        <p:nvSpPr>
          <p:cNvPr id="2" name="">
            <a:extLst xmlns:a="http://schemas.openxmlformats.org/drawingml/2006/main">
              <a:ext uri="{FF2B5EF4-FFF2-40B4-BE49-F238E27FC236}">
                <a16:creationId xmlns:a16="http://schemas.microsoft.com/office/drawing/2014/main" id="{B0C7539E-201A-4130-BDA9-F5C80DB033F1}"/>
              </a:ext>
            </a:extLst>
          </p:cNvPr>
          <p:cNvSpPr>
            <a:spLocks xmlns:a="http://schemas.openxmlformats.org/drawingml/2006/main" noGrp="1"/>
          </p:cNvSpPr>
          <p:nvPr/>
        </p:nvSpPr>
        <p:spPr>
          <a:xfrm xmlns:a="http://schemas.openxmlformats.org/drawingml/2006/main">
            <a:off x="609600" y="990600"/>
            <a:ext cx="1066800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650" b="1" i="0">
                <a:solidFill>
                  <a:srgbClr val="F5F5F2"/>
                </a:solidFill>
                <a:latin typeface="Arial"/>
                <a:ea typeface="Arial"/>
                <a:cs typeface="Arial"/>
              </a:defRPr>
            </a:pPr>
            <a:r>
              <a:rPr sz="4650" b="1" i="0">
                <a:solidFill>
                  <a:srgbClr val="F5F5F2"/>
                </a:solidFill>
                <a:latin typeface="Arial"/>
                <a:ea typeface="Arial"/>
                <a:cs typeface="Arial"/>
              </a:rPr>
              <a:t>A visual language</a:t>
            </a:r>
          </a:p>
          <a:p xmlns:a="http://schemas.openxmlformats.org/drawingml/2006/main">
            <a:pPr algn="l">
              <a:lnSpc>
                <a:spcPct val="106000"/>
              </a:lnSpc>
              <a:buNone/>
              <a:defRPr sz="4650" b="1" i="0">
                <a:solidFill>
                  <a:srgbClr val="F5F5F2"/>
                </a:solidFill>
                <a:latin typeface="Arial"/>
                <a:ea typeface="Arial"/>
                <a:cs typeface="Arial"/>
              </a:defRPr>
            </a:pPr>
            <a:r>
              <a:rPr sz="4650" b="1" i="0">
                <a:solidFill>
                  <a:srgbClr val="F5F5F2"/>
                </a:solidFill>
                <a:latin typeface="Arial"/>
                <a:ea typeface="Arial"/>
                <a:cs typeface="Arial"/>
              </a:rPr>
              <a:t>that keeps moving</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84c76b423094cf2"/>
          <a:stretch xmlns:a="http://schemas.openxmlformats.org/drawingml/2006/main"/>
        </p:blipFill>
        <p:spPr>
          <a:xfrm xmlns:a="http://schemas.openxmlformats.org/drawingml/2006/main">
            <a:off x="611201" y="2781300"/>
            <a:ext cx="10969597" cy="26098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A5D8D59-787D-4F55-9CBC-A53B32ED040D}"/>
              </a:ext>
            </a:extLst>
          </p:cNvPr>
          <p:cNvSpPr>
            <a:spLocks xmlns:a="http://schemas.openxmlformats.org/drawingml/2006/main" noGrp="1"/>
          </p:cNvSpPr>
          <p:nvPr/>
        </p:nvSpPr>
        <p:spPr>
          <a:xfrm xmlns:a="http://schemas.openxmlformats.org/drawingml/2006/main">
            <a:off x="609600" y="5648325"/>
            <a:ext cx="107156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025" b="0" i="0">
                <a:solidFill>
                  <a:srgbClr val="BCBCB5"/>
                </a:solidFill>
                <a:latin typeface="Arial"/>
                <a:ea typeface="Arial"/>
                <a:cs typeface="Arial"/>
              </a:defRPr>
            </a:pPr>
            <a:r>
              <a:rPr sz="2025" b="0" i="0">
                <a:solidFill>
                  <a:srgbClr val="BCBCB5"/>
                </a:solidFill>
                <a:latin typeface="Arial"/>
                <a:ea typeface="Arial"/>
                <a:cs typeface="Arial"/>
              </a:rPr>
              <a:t>A consistent treatment across screen content and transitions.</a:t>
            </a:r>
          </a:p>
        </p:txBody>
      </p:sp>
      <p:sp>
        <p:nvSpPr>
          <p:cNvPr id="5" name="">
            <a:extLst xmlns:a="http://schemas.openxmlformats.org/drawingml/2006/main">
              <a:ext uri="{FF2B5EF4-FFF2-40B4-BE49-F238E27FC236}">
                <a16:creationId xmlns:a16="http://schemas.microsoft.com/office/drawing/2014/main" id="{F0A14471-7AFF-47B1-8588-FFCE59F84FDE}"/>
              </a:ext>
            </a:extLst>
          </p:cNvPr>
          <p:cNvSpPr>
            <a:spLocks xmlns:a="http://schemas.openxmlformats.org/drawingml/2006/main" noGrp="1"/>
          </p:cNvSpPr>
          <p:nvPr/>
        </p:nvSpPr>
        <p:spPr>
          <a:xfrm xmlns:a="http://schemas.openxmlformats.org/drawingml/2006/main">
            <a:off x="609600" y="6276975"/>
            <a:ext cx="10382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Design: evenflow Experiences. Execution: Skunkworks Studio.</a:t>
            </a:r>
          </a:p>
        </p:txBody>
      </p:sp>
      <p:sp>
        <p:nvSpPr>
          <p:cNvPr id="6" name="">
            <a:extLst xmlns:a="http://schemas.openxmlformats.org/drawingml/2006/main">
              <a:ext uri="{FF2B5EF4-FFF2-40B4-BE49-F238E27FC236}">
                <a16:creationId xmlns:a16="http://schemas.microsoft.com/office/drawing/2014/main" id="{31929FEA-F9A1-4EF2-B863-CA6D90BAA1FF}"/>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16</a:t>
            </a:r>
          </a:p>
        </p:txBody>
      </p:sp>
    </p:spTree>
    <p:extLst>
      <p:ext uri="{BB962C8B-B14F-4D97-AF65-F5344CB8AC3E}">
        <p14:creationId xmlns:p14="http://schemas.microsoft.com/office/powerpoint/2010/main" val="134068907"/>
      </p:ext>
    </p:extLst>
  </p:cSld>
</p:sld>
</file>

<file path=ppt/slides/slide17.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B02668E-D261-4672-BDD2-558F87575A49}"/>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NIKE / INTERACTIVE INSTALLATION CONCEPTS</a:t>
            </a:r>
          </a:p>
        </p:txBody>
      </p:sp>
      <p:sp>
        <p:nvSpPr>
          <p:cNvPr id="2" name="">
            <a:extLst xmlns:a="http://schemas.openxmlformats.org/drawingml/2006/main">
              <a:ext uri="{FF2B5EF4-FFF2-40B4-BE49-F238E27FC236}">
                <a16:creationId xmlns:a16="http://schemas.microsoft.com/office/drawing/2014/main" id="{F82AB6E9-5F97-45F0-A3A8-73DFF4CE5ADC}"/>
              </a:ext>
            </a:extLst>
          </p:cNvPr>
          <p:cNvSpPr>
            <a:spLocks xmlns:a="http://schemas.openxmlformats.org/drawingml/2006/main" noGrp="1"/>
          </p:cNvSpPr>
          <p:nvPr/>
        </p:nvSpPr>
        <p:spPr>
          <a:xfrm xmlns:a="http://schemas.openxmlformats.org/drawingml/2006/main">
            <a:off x="609600" y="942975"/>
            <a:ext cx="5915025"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875" b="1" i="0">
                <a:solidFill>
                  <a:srgbClr val="20201E"/>
                </a:solidFill>
                <a:latin typeface="Arial"/>
                <a:ea typeface="Arial"/>
                <a:cs typeface="Arial"/>
              </a:defRPr>
            </a:pPr>
            <a:r>
              <a:rPr sz="4875" b="1" i="0">
                <a:solidFill>
                  <a:srgbClr val="20201E"/>
                </a:solidFill>
                <a:latin typeface="Arial"/>
                <a:ea typeface="Arial"/>
                <a:cs typeface="Arial"/>
              </a:rPr>
              <a:t>An invitation</a:t>
            </a:r>
          </a:p>
          <a:p xmlns:a="http://schemas.openxmlformats.org/drawingml/2006/main">
            <a:pPr algn="l">
              <a:lnSpc>
                <a:spcPct val="106000"/>
              </a:lnSpc>
              <a:buNone/>
              <a:defRPr sz="4875" b="1" i="0">
                <a:solidFill>
                  <a:srgbClr val="20201E"/>
                </a:solidFill>
                <a:latin typeface="Arial"/>
                <a:ea typeface="Arial"/>
                <a:cs typeface="Arial"/>
              </a:defRPr>
            </a:pPr>
            <a:r>
              <a:rPr sz="4875" b="1" i="0">
                <a:solidFill>
                  <a:srgbClr val="20201E"/>
                </a:solidFill>
                <a:latin typeface="Arial"/>
                <a:ea typeface="Arial"/>
                <a:cs typeface="Arial"/>
              </a:rPr>
              <a:t>to play</a:t>
            </a:r>
          </a:p>
        </p:txBody>
      </p:sp>
      <p:sp>
        <p:nvSpPr>
          <p:cNvPr id="3" name="">
            <a:extLst xmlns:a="http://schemas.openxmlformats.org/drawingml/2006/main">
              <a:ext uri="{FF2B5EF4-FFF2-40B4-BE49-F238E27FC236}">
                <a16:creationId xmlns:a16="http://schemas.microsoft.com/office/drawing/2014/main" id="{DAB4FABC-6564-4F80-AB68-8FA5497BF9E7}"/>
              </a:ext>
            </a:extLst>
          </p:cNvPr>
          <p:cNvSpPr>
            <a:spLocks xmlns:a="http://schemas.openxmlformats.org/drawingml/2006/main" noGrp="1"/>
          </p:cNvSpPr>
          <p:nvPr/>
        </p:nvSpPr>
        <p:spPr>
          <a:xfrm xmlns:a="http://schemas.openxmlformats.org/drawingml/2006/main">
            <a:off x="609600" y="2686050"/>
            <a:ext cx="64579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rPr>
              <a:t>Projection, digital surfaces and</a:t>
            </a:r>
          </a:p>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rPr>
              <a:t>objects with a little more ambition.</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c595f23770ad4812"/>
          <a:srcRect xmlns:a="http://schemas.openxmlformats.org/drawingml/2006/main" l="0" t="20657" r="0" b="20657"/>
          <a:stretch xmlns:a="http://schemas.openxmlformats.org/drawingml/2006/main">
            <a:fillRect l="0" t="0" r="0" b="0"/>
          </a:stretch>
        </p:blipFill>
        <p:spPr>
          <a:xfrm xmlns:a="http://schemas.openxmlformats.org/drawingml/2006/main">
            <a:off x="609600" y="3886200"/>
            <a:ext cx="6896100" cy="227647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a3698d13725440b"/>
          <a:stretch xmlns:a="http://schemas.openxmlformats.org/drawingml/2006/main"/>
        </p:blipFill>
        <p:spPr>
          <a:xfrm xmlns:a="http://schemas.openxmlformats.org/drawingml/2006/main">
            <a:off x="8039100" y="1364982"/>
            <a:ext cx="3543300" cy="4118511"/>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0062F01-9A61-402E-A00B-3E23B3404DE1}"/>
              </a:ext>
            </a:extLst>
          </p:cNvPr>
          <p:cNvSpPr>
            <a:spLocks xmlns:a="http://schemas.openxmlformats.org/drawingml/2006/main" noGrp="1"/>
          </p:cNvSpPr>
          <p:nvPr/>
        </p:nvSpPr>
        <p:spPr>
          <a:xfrm xmlns:a="http://schemas.openxmlformats.org/drawingml/2006/main">
            <a:off x="8039100" y="5962650"/>
            <a:ext cx="35433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75" b="0" i="0">
                <a:solidFill>
                  <a:srgbClr val="6C6C66"/>
                </a:solidFill>
                <a:latin typeface="Arial"/>
                <a:ea typeface="Arial"/>
                <a:cs typeface="Arial"/>
              </a:defRPr>
            </a:pPr>
            <a:r>
              <a:rPr sz="1575" b="0" i="0">
                <a:solidFill>
                  <a:srgbClr val="6C6C66"/>
                </a:solidFill>
                <a:latin typeface="Arial"/>
                <a:ea typeface="Arial"/>
                <a:cs typeface="Arial"/>
              </a:rPr>
              <a:t>Design renders</a:t>
            </a:r>
          </a:p>
        </p:txBody>
      </p:sp>
      <p:sp>
        <p:nvSpPr>
          <p:cNvPr id="7" name="">
            <a:extLst xmlns:a="http://schemas.openxmlformats.org/drawingml/2006/main">
              <a:ext uri="{FF2B5EF4-FFF2-40B4-BE49-F238E27FC236}">
                <a16:creationId xmlns:a16="http://schemas.microsoft.com/office/drawing/2014/main" id="{267247B1-F32B-46F3-ACF0-EEB9C4F43B11}"/>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17</a:t>
            </a:r>
          </a:p>
        </p:txBody>
      </p:sp>
    </p:spTree>
    <p:extLst>
      <p:ext uri="{BB962C8B-B14F-4D97-AF65-F5344CB8AC3E}">
        <p14:creationId xmlns:p14="http://schemas.microsoft.com/office/powerpoint/2010/main" val="1611897084"/>
      </p:ext>
    </p:extLst>
  </p:cSld>
</p:sld>
</file>

<file path=ppt/slides/slide18.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E7812C5-8C44-4601-84C4-76197A1E84B7}"/>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PWC / CONFERENCES AND INDUCTION</a:t>
            </a:r>
          </a:p>
        </p:txBody>
      </p:sp>
      <p:sp>
        <p:nvSpPr>
          <p:cNvPr id="2" name="">
            <a:extLst xmlns:a="http://schemas.openxmlformats.org/drawingml/2006/main">
              <a:ext uri="{FF2B5EF4-FFF2-40B4-BE49-F238E27FC236}">
                <a16:creationId xmlns:a16="http://schemas.microsoft.com/office/drawing/2014/main" id="{B729D662-8162-4288-ACCA-CDCEF18B066C}"/>
              </a:ext>
            </a:extLst>
          </p:cNvPr>
          <p:cNvSpPr>
            <a:spLocks xmlns:a="http://schemas.openxmlformats.org/drawingml/2006/main" noGrp="1"/>
          </p:cNvSpPr>
          <p:nvPr/>
        </p:nvSpPr>
        <p:spPr>
          <a:xfrm xmlns:a="http://schemas.openxmlformats.org/drawingml/2006/main">
            <a:off x="609600" y="952500"/>
            <a:ext cx="11049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800" b="1" i="0">
                <a:solidFill>
                  <a:srgbClr val="20201E"/>
                </a:solidFill>
                <a:latin typeface="Arial"/>
                <a:ea typeface="Arial"/>
                <a:cs typeface="Arial"/>
              </a:defRPr>
            </a:pPr>
            <a:r>
              <a:rPr sz="4800" b="1" i="0">
                <a:solidFill>
                  <a:srgbClr val="20201E"/>
                </a:solidFill>
                <a:latin typeface="Arial"/>
                <a:ea typeface="Arial"/>
                <a:cs typeface="Arial"/>
              </a:rPr>
              <a:t>Business on the agenda</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43386dc71424e6a"/>
          <a:srcRect xmlns:a="http://schemas.openxmlformats.org/drawingml/2006/main" l="0" t="3790" r="0" b="3790"/>
          <a:stretch xmlns:a="http://schemas.openxmlformats.org/drawingml/2006/main">
            <a:fillRect l="0" t="0" r="0" b="0"/>
          </a:stretch>
        </p:blipFill>
        <p:spPr>
          <a:xfrm xmlns:a="http://schemas.openxmlformats.org/drawingml/2006/main">
            <a:off x="609600" y="2400300"/>
            <a:ext cx="5219700" cy="320992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6d9aceec65fa4724"/>
          <a:srcRect xmlns:a="http://schemas.openxmlformats.org/drawingml/2006/main" l="0" t="3878" r="0" b="3878"/>
          <a:stretch xmlns:a="http://schemas.openxmlformats.org/drawingml/2006/main">
            <a:fillRect l="0" t="0" r="0" b="0"/>
          </a:stretch>
        </p:blipFill>
        <p:spPr>
          <a:xfrm xmlns:a="http://schemas.openxmlformats.org/drawingml/2006/main">
            <a:off x="6362700" y="2400300"/>
            <a:ext cx="5219700" cy="32099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662B2E0-AEA3-464B-9861-80DFE413B91E}"/>
              </a:ext>
            </a:extLst>
          </p:cNvPr>
          <p:cNvSpPr>
            <a:spLocks xmlns:a="http://schemas.openxmlformats.org/drawingml/2006/main" noGrp="1"/>
          </p:cNvSpPr>
          <p:nvPr/>
        </p:nvSpPr>
        <p:spPr>
          <a:xfrm xmlns:a="http://schemas.openxmlformats.org/drawingml/2006/main">
            <a:off x="609600" y="5829300"/>
            <a:ext cx="52197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250" b="1" i="0">
                <a:solidFill>
                  <a:srgbClr val="20201E"/>
                </a:solidFill>
                <a:latin typeface="Arial"/>
                <a:ea typeface="Arial"/>
                <a:cs typeface="Arial"/>
              </a:defRPr>
            </a:pPr>
            <a:r>
              <a:rPr sz="2250" b="1" i="0">
                <a:solidFill>
                  <a:srgbClr val="20201E"/>
                </a:solidFill>
                <a:latin typeface="Arial"/>
                <a:ea typeface="Arial"/>
                <a:cs typeface="Arial"/>
              </a:rPr>
              <a:t>3-day conference</a:t>
            </a:r>
          </a:p>
        </p:txBody>
      </p:sp>
      <p:sp>
        <p:nvSpPr>
          <p:cNvPr id="6" name="">
            <a:extLst xmlns:a="http://schemas.openxmlformats.org/drawingml/2006/main">
              <a:ext uri="{FF2B5EF4-FFF2-40B4-BE49-F238E27FC236}">
                <a16:creationId xmlns:a16="http://schemas.microsoft.com/office/drawing/2014/main" id="{36585CE4-35C6-4C02-B8F0-BA7554C7AA58}"/>
              </a:ext>
            </a:extLst>
          </p:cNvPr>
          <p:cNvSpPr>
            <a:spLocks xmlns:a="http://schemas.openxmlformats.org/drawingml/2006/main" noGrp="1"/>
          </p:cNvSpPr>
          <p:nvPr/>
        </p:nvSpPr>
        <p:spPr>
          <a:xfrm xmlns:a="http://schemas.openxmlformats.org/drawingml/2006/main">
            <a:off x="609600" y="6238875"/>
            <a:ext cx="52197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75" b="0" i="0">
                <a:solidFill>
                  <a:srgbClr val="6C6C66"/>
                </a:solidFill>
                <a:latin typeface="Arial"/>
                <a:ea typeface="Arial"/>
                <a:cs typeface="Arial"/>
              </a:defRPr>
            </a:pPr>
            <a:r>
              <a:rPr sz="1575" b="0" i="0">
                <a:solidFill>
                  <a:srgbClr val="6C6C66"/>
                </a:solidFill>
                <a:latin typeface="Arial"/>
                <a:ea typeface="Arial"/>
                <a:cs typeface="Arial"/>
              </a:rPr>
              <a:t>Hilton</a:t>
            </a:r>
          </a:p>
        </p:txBody>
      </p:sp>
      <p:sp>
        <p:nvSpPr>
          <p:cNvPr id="7" name="">
            <a:extLst xmlns:a="http://schemas.openxmlformats.org/drawingml/2006/main">
              <a:ext uri="{FF2B5EF4-FFF2-40B4-BE49-F238E27FC236}">
                <a16:creationId xmlns:a16="http://schemas.microsoft.com/office/drawing/2014/main" id="{FFEACEE8-DCCB-4F37-AD28-9E3D96FCCD21}"/>
              </a:ext>
            </a:extLst>
          </p:cNvPr>
          <p:cNvSpPr>
            <a:spLocks xmlns:a="http://schemas.openxmlformats.org/drawingml/2006/main" noGrp="1"/>
          </p:cNvSpPr>
          <p:nvPr/>
        </p:nvSpPr>
        <p:spPr>
          <a:xfrm xmlns:a="http://schemas.openxmlformats.org/drawingml/2006/main">
            <a:off x="6362700" y="5829300"/>
            <a:ext cx="521970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250" b="1" i="0">
                <a:solidFill>
                  <a:srgbClr val="20201E"/>
                </a:solidFill>
                <a:latin typeface="Arial"/>
                <a:ea typeface="Arial"/>
                <a:cs typeface="Arial"/>
              </a:defRPr>
            </a:pPr>
            <a:r>
              <a:rPr sz="2250" b="1" i="0">
                <a:solidFill>
                  <a:srgbClr val="20201E"/>
                </a:solidFill>
                <a:latin typeface="Arial"/>
                <a:ea typeface="Arial"/>
                <a:cs typeface="Arial"/>
              </a:rPr>
              <a:t>5-day freshers’ induction</a:t>
            </a:r>
          </a:p>
        </p:txBody>
      </p:sp>
      <p:sp>
        <p:nvSpPr>
          <p:cNvPr id="8" name="">
            <a:extLst xmlns:a="http://schemas.openxmlformats.org/drawingml/2006/main">
              <a:ext uri="{FF2B5EF4-FFF2-40B4-BE49-F238E27FC236}">
                <a16:creationId xmlns:a16="http://schemas.microsoft.com/office/drawing/2014/main" id="{B8907308-B5E2-4912-A28E-DE586629027C}"/>
              </a:ext>
            </a:extLst>
          </p:cNvPr>
          <p:cNvSpPr>
            <a:spLocks xmlns:a="http://schemas.openxmlformats.org/drawingml/2006/main" noGrp="1"/>
          </p:cNvSpPr>
          <p:nvPr/>
        </p:nvSpPr>
        <p:spPr>
          <a:xfrm xmlns:a="http://schemas.openxmlformats.org/drawingml/2006/main">
            <a:off x="6362700" y="6238875"/>
            <a:ext cx="52197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575" b="0" i="0">
                <a:solidFill>
                  <a:srgbClr val="6C6C66"/>
                </a:solidFill>
                <a:latin typeface="Arial"/>
                <a:ea typeface="Arial"/>
                <a:cs typeface="Arial"/>
              </a:defRPr>
            </a:pPr>
            <a:r>
              <a:rPr sz="1575" b="0" i="0">
                <a:solidFill>
                  <a:srgbClr val="6C6C66"/>
                </a:solidFill>
                <a:latin typeface="Arial"/>
                <a:ea typeface="Arial"/>
                <a:cs typeface="Arial"/>
              </a:rPr>
              <a:t>The Leela Palace</a:t>
            </a:r>
          </a:p>
        </p:txBody>
      </p:sp>
    </p:spTree>
    <p:extLst>
      <p:ext uri="{BB962C8B-B14F-4D97-AF65-F5344CB8AC3E}">
        <p14:creationId xmlns:p14="http://schemas.microsoft.com/office/powerpoint/2010/main" val="1878896911"/>
      </p:ext>
    </p:extLst>
  </p:cSld>
</p:sld>
</file>

<file path=ppt/slides/slide19.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752BA81-A3F0-45D9-91AB-226145D71E85}"/>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HOW WE WORK</a:t>
            </a:r>
          </a:p>
        </p:txBody>
      </p:sp>
      <p:sp>
        <p:nvSpPr>
          <p:cNvPr id="2" name="">
            <a:extLst xmlns:a="http://schemas.openxmlformats.org/drawingml/2006/main">
              <a:ext uri="{FF2B5EF4-FFF2-40B4-BE49-F238E27FC236}">
                <a16:creationId xmlns:a16="http://schemas.microsoft.com/office/drawing/2014/main" id="{991078A8-889C-43D0-A68D-817F9E901493}"/>
              </a:ext>
            </a:extLst>
          </p:cNvPr>
          <p:cNvSpPr>
            <a:spLocks xmlns:a="http://schemas.openxmlformats.org/drawingml/2006/main" noGrp="1"/>
          </p:cNvSpPr>
          <p:nvPr/>
        </p:nvSpPr>
        <p:spPr>
          <a:xfrm xmlns:a="http://schemas.openxmlformats.org/drawingml/2006/main">
            <a:off x="609600" y="1066800"/>
            <a:ext cx="10763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5100" b="1" i="0">
                <a:solidFill>
                  <a:srgbClr val="20201E"/>
                </a:solidFill>
                <a:latin typeface="Arial"/>
                <a:ea typeface="Arial"/>
                <a:cs typeface="Arial"/>
              </a:defRPr>
            </a:pPr>
            <a:r>
              <a:rPr sz="5100" b="1" i="0">
                <a:solidFill>
                  <a:srgbClr val="20201E"/>
                </a:solidFill>
                <a:latin typeface="Arial"/>
                <a:ea typeface="Arial"/>
                <a:cs typeface="Arial"/>
              </a:rPr>
              <a:t>The backstage bit matters</a:t>
            </a:r>
          </a:p>
        </p:txBody>
      </p:sp>
      <p:sp>
        <p:nvSpPr>
          <p:cNvPr id="3" name="">
            <a:extLst xmlns:a="http://schemas.openxmlformats.org/drawingml/2006/main">
              <a:ext uri="{FF2B5EF4-FFF2-40B4-BE49-F238E27FC236}">
                <a16:creationId xmlns:a16="http://schemas.microsoft.com/office/drawing/2014/main" id="{6B6F06A3-BBE2-4DAE-9BD6-1D783BBB3327}"/>
              </a:ext>
            </a:extLst>
          </p:cNvPr>
          <p:cNvSpPr>
            <a:spLocks xmlns:a="http://schemas.openxmlformats.org/drawingml/2006/main" noGrp="1"/>
          </p:cNvSpPr>
          <p:nvPr/>
        </p:nvSpPr>
        <p:spPr>
          <a:xfrm xmlns:a="http://schemas.openxmlformats.org/drawingml/2006/main">
            <a:off x="609600" y="287655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20201E"/>
                </a:solidFill>
                <a:latin typeface="Arial"/>
                <a:ea typeface="Arial"/>
                <a:cs typeface="Arial"/>
              </a:defRPr>
            </a:pPr>
            <a:r>
              <a:rPr sz="2325" b="1" i="0">
                <a:solidFill>
                  <a:srgbClr val="20201E"/>
                </a:solidFill>
                <a:latin typeface="Arial"/>
                <a:ea typeface="Arial"/>
                <a:cs typeface="Arial"/>
              </a:rPr>
              <a:t>Client understanding</a:t>
            </a:r>
          </a:p>
        </p:txBody>
      </p:sp>
      <p:sp>
        <p:nvSpPr>
          <p:cNvPr id="4" name="">
            <a:extLst xmlns:a="http://schemas.openxmlformats.org/drawingml/2006/main">
              <a:ext uri="{FF2B5EF4-FFF2-40B4-BE49-F238E27FC236}">
                <a16:creationId xmlns:a16="http://schemas.microsoft.com/office/drawing/2014/main" id="{3FAD2162-AA07-44D1-9ED5-FE48E20B8AF3}"/>
              </a:ext>
            </a:extLst>
          </p:cNvPr>
          <p:cNvSpPr>
            <a:spLocks xmlns:a="http://schemas.openxmlformats.org/drawingml/2006/main" noGrp="1"/>
          </p:cNvSpPr>
          <p:nvPr/>
        </p:nvSpPr>
        <p:spPr>
          <a:xfrm xmlns:a="http://schemas.openxmlformats.org/drawingml/2006/main">
            <a:off x="609600" y="3429000"/>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950" b="0" i="0">
                <a:solidFill>
                  <a:srgbClr val="6C6C66"/>
                </a:solidFill>
                <a:latin typeface="Arial"/>
                <a:ea typeface="Arial"/>
                <a:cs typeface="Arial"/>
              </a:defRPr>
            </a:pPr>
            <a:r>
              <a:rPr sz="1950" b="0" i="0">
                <a:solidFill>
                  <a:srgbClr val="6C6C66"/>
                </a:solidFill>
                <a:latin typeface="Arial"/>
                <a:ea typeface="Arial"/>
                <a:cs typeface="Arial"/>
              </a:rPr>
              <a:t>A clear brief, named decision-makers</a:t>
            </a:r>
          </a:p>
          <a:p xmlns:a="http://schemas.openxmlformats.org/drawingml/2006/main">
            <a:pPr algn="l">
              <a:lnSpc>
                <a:spcPct val="106000"/>
              </a:lnSpc>
              <a:buNone/>
              <a:defRPr sz="1950" b="0" i="0">
                <a:solidFill>
                  <a:srgbClr val="6C6C66"/>
                </a:solidFill>
                <a:latin typeface="Arial"/>
                <a:ea typeface="Arial"/>
                <a:cs typeface="Arial"/>
              </a:defRPr>
            </a:pPr>
            <a:r>
              <a:rPr sz="1950" b="0" i="0">
                <a:solidFill>
                  <a:srgbClr val="6C6C66"/>
                </a:solidFill>
                <a:latin typeface="Arial"/>
                <a:ea typeface="Arial"/>
                <a:cs typeface="Arial"/>
              </a:rPr>
              <a:t>and an agreed scope.</a:t>
            </a:r>
          </a:p>
        </p:txBody>
      </p:sp>
      <p:sp>
        <p:nvSpPr>
          <p:cNvPr id="5" name="">
            <a:extLst xmlns:a="http://schemas.openxmlformats.org/drawingml/2006/main">
              <a:ext uri="{FF2B5EF4-FFF2-40B4-BE49-F238E27FC236}">
                <a16:creationId xmlns:a16="http://schemas.microsoft.com/office/drawing/2014/main" id="{CF263EBE-9E88-4D1C-BEC6-5637EE928B33}"/>
              </a:ext>
            </a:extLst>
          </p:cNvPr>
          <p:cNvSpPr>
            <a:spLocks xmlns:a="http://schemas.openxmlformats.org/drawingml/2006/main" noGrp="1"/>
          </p:cNvSpPr>
          <p:nvPr/>
        </p:nvSpPr>
        <p:spPr>
          <a:xfrm xmlns:a="http://schemas.openxmlformats.org/drawingml/2006/main">
            <a:off x="6334125" y="2876550"/>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20201E"/>
                </a:solidFill>
                <a:latin typeface="Arial"/>
                <a:ea typeface="Arial"/>
                <a:cs typeface="Arial"/>
              </a:defRPr>
            </a:pPr>
            <a:r>
              <a:rPr sz="2325" b="1" i="0">
                <a:solidFill>
                  <a:srgbClr val="20201E"/>
                </a:solidFill>
                <a:latin typeface="Arial"/>
                <a:ea typeface="Arial"/>
                <a:cs typeface="Arial"/>
              </a:rPr>
              <a:t>Creative development</a:t>
            </a:r>
          </a:p>
        </p:txBody>
      </p:sp>
      <p:sp>
        <p:nvSpPr>
          <p:cNvPr id="6" name="">
            <a:extLst xmlns:a="http://schemas.openxmlformats.org/drawingml/2006/main">
              <a:ext uri="{FF2B5EF4-FFF2-40B4-BE49-F238E27FC236}">
                <a16:creationId xmlns:a16="http://schemas.microsoft.com/office/drawing/2014/main" id="{DE9370FB-74C4-44FD-8D19-6AF70401967C}"/>
              </a:ext>
            </a:extLst>
          </p:cNvPr>
          <p:cNvSpPr>
            <a:spLocks xmlns:a="http://schemas.openxmlformats.org/drawingml/2006/main" noGrp="1"/>
          </p:cNvSpPr>
          <p:nvPr/>
        </p:nvSpPr>
        <p:spPr>
          <a:xfrm xmlns:a="http://schemas.openxmlformats.org/drawingml/2006/main">
            <a:off x="6334125" y="3429000"/>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950" b="0" i="0">
                <a:solidFill>
                  <a:srgbClr val="6C6C66"/>
                </a:solidFill>
                <a:latin typeface="Arial"/>
                <a:ea typeface="Arial"/>
                <a:cs typeface="Arial"/>
              </a:defRPr>
            </a:pPr>
            <a:r>
              <a:rPr sz="1950" b="0" i="0">
                <a:solidFill>
                  <a:srgbClr val="6C6C66"/>
                </a:solidFill>
                <a:latin typeface="Arial"/>
                <a:ea typeface="Arial"/>
                <a:cs typeface="Arial"/>
              </a:rPr>
              <a:t>A concept with a reason to exist,</a:t>
            </a:r>
          </a:p>
          <a:p xmlns:a="http://schemas.openxmlformats.org/drawingml/2006/main">
            <a:pPr algn="l">
              <a:lnSpc>
                <a:spcPct val="106000"/>
              </a:lnSpc>
              <a:buNone/>
              <a:defRPr sz="1950" b="0" i="0">
                <a:solidFill>
                  <a:srgbClr val="6C6C66"/>
                </a:solidFill>
                <a:latin typeface="Arial"/>
                <a:ea typeface="Arial"/>
                <a:cs typeface="Arial"/>
              </a:defRPr>
            </a:pPr>
            <a:r>
              <a:rPr sz="1950" b="0" i="0">
                <a:solidFill>
                  <a:srgbClr val="6C6C66"/>
                </a:solidFill>
                <a:latin typeface="Arial"/>
                <a:ea typeface="Arial"/>
                <a:cs typeface="Arial"/>
              </a:rPr>
              <a:t>made tangible through design.</a:t>
            </a:r>
          </a:p>
        </p:txBody>
      </p:sp>
      <p:sp>
        <p:nvSpPr>
          <p:cNvPr id="7" name="">
            <a:extLst xmlns:a="http://schemas.openxmlformats.org/drawingml/2006/main">
              <a:ext uri="{FF2B5EF4-FFF2-40B4-BE49-F238E27FC236}">
                <a16:creationId xmlns:a16="http://schemas.microsoft.com/office/drawing/2014/main" id="{4A1FBF1A-334E-4F4F-ABEE-C9439665ABC3}"/>
              </a:ext>
            </a:extLst>
          </p:cNvPr>
          <p:cNvSpPr>
            <a:spLocks xmlns:a="http://schemas.openxmlformats.org/drawingml/2006/main" noGrp="1"/>
          </p:cNvSpPr>
          <p:nvPr/>
        </p:nvSpPr>
        <p:spPr>
          <a:xfrm xmlns:a="http://schemas.openxmlformats.org/drawingml/2006/main">
            <a:off x="609600" y="45243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20201E"/>
                </a:solidFill>
                <a:latin typeface="Arial"/>
                <a:ea typeface="Arial"/>
                <a:cs typeface="Arial"/>
              </a:defRPr>
            </a:pPr>
            <a:r>
              <a:rPr sz="2325" b="1" i="0">
                <a:solidFill>
                  <a:srgbClr val="20201E"/>
                </a:solidFill>
                <a:latin typeface="Arial"/>
                <a:ea typeface="Arial"/>
                <a:cs typeface="Arial"/>
              </a:rPr>
              <a:t>Production planning</a:t>
            </a:r>
          </a:p>
        </p:txBody>
      </p:sp>
      <p:sp>
        <p:nvSpPr>
          <p:cNvPr id="8" name="">
            <a:extLst xmlns:a="http://schemas.openxmlformats.org/drawingml/2006/main">
              <a:ext uri="{FF2B5EF4-FFF2-40B4-BE49-F238E27FC236}">
                <a16:creationId xmlns:a16="http://schemas.microsoft.com/office/drawing/2014/main" id="{5D1CFFF9-7E5A-4892-83C1-6FE96AF0F111}"/>
              </a:ext>
            </a:extLst>
          </p:cNvPr>
          <p:cNvSpPr>
            <a:spLocks xmlns:a="http://schemas.openxmlformats.org/drawingml/2006/main" noGrp="1"/>
          </p:cNvSpPr>
          <p:nvPr/>
        </p:nvSpPr>
        <p:spPr>
          <a:xfrm xmlns:a="http://schemas.openxmlformats.org/drawingml/2006/main">
            <a:off x="609600" y="507682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950" b="0" i="0">
                <a:solidFill>
                  <a:srgbClr val="6C6C66"/>
                </a:solidFill>
                <a:latin typeface="Arial"/>
                <a:ea typeface="Arial"/>
                <a:cs typeface="Arial"/>
              </a:defRPr>
            </a:pPr>
            <a:r>
              <a:rPr sz="1950" b="0" i="0">
                <a:solidFill>
                  <a:srgbClr val="6C6C66"/>
                </a:solidFill>
                <a:latin typeface="Arial"/>
                <a:ea typeface="Arial"/>
                <a:cs typeface="Arial"/>
              </a:rPr>
              <a:t>Budget, suppliers, technical needs</a:t>
            </a:r>
          </a:p>
          <a:p xmlns:a="http://schemas.openxmlformats.org/drawingml/2006/main">
            <a:pPr algn="l">
              <a:lnSpc>
                <a:spcPct val="106000"/>
              </a:lnSpc>
              <a:buNone/>
              <a:defRPr sz="1950" b="0" i="0">
                <a:solidFill>
                  <a:srgbClr val="6C6C66"/>
                </a:solidFill>
                <a:latin typeface="Arial"/>
                <a:ea typeface="Arial"/>
                <a:cs typeface="Arial"/>
              </a:defRPr>
            </a:pPr>
            <a:r>
              <a:rPr sz="1950" b="0" i="0">
                <a:solidFill>
                  <a:srgbClr val="6C6C66"/>
                </a:solidFill>
                <a:latin typeface="Arial"/>
                <a:ea typeface="Arial"/>
                <a:cs typeface="Arial"/>
              </a:rPr>
              <a:t>and a schedule people can use.</a:t>
            </a:r>
          </a:p>
        </p:txBody>
      </p:sp>
      <p:sp>
        <p:nvSpPr>
          <p:cNvPr id="9" name="">
            <a:extLst xmlns:a="http://schemas.openxmlformats.org/drawingml/2006/main">
              <a:ext uri="{FF2B5EF4-FFF2-40B4-BE49-F238E27FC236}">
                <a16:creationId xmlns:a16="http://schemas.microsoft.com/office/drawing/2014/main" id="{338B10B2-97AD-466C-97F7-676E46EEC005}"/>
              </a:ext>
            </a:extLst>
          </p:cNvPr>
          <p:cNvSpPr>
            <a:spLocks xmlns:a="http://schemas.openxmlformats.org/drawingml/2006/main" noGrp="1"/>
          </p:cNvSpPr>
          <p:nvPr/>
        </p:nvSpPr>
        <p:spPr>
          <a:xfrm xmlns:a="http://schemas.openxmlformats.org/drawingml/2006/main">
            <a:off x="6334125" y="4524375"/>
            <a:ext cx="5238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20201E"/>
                </a:solidFill>
                <a:latin typeface="Arial"/>
                <a:ea typeface="Arial"/>
                <a:cs typeface="Arial"/>
              </a:defRPr>
            </a:pPr>
            <a:r>
              <a:rPr sz="2325" b="1" i="0">
                <a:solidFill>
                  <a:srgbClr val="20201E"/>
                </a:solidFill>
                <a:latin typeface="Arial"/>
                <a:ea typeface="Arial"/>
                <a:cs typeface="Arial"/>
              </a:rPr>
              <a:t>Delivery</a:t>
            </a:r>
          </a:p>
        </p:txBody>
      </p:sp>
      <p:sp>
        <p:nvSpPr>
          <p:cNvPr id="10" name="">
            <a:extLst xmlns:a="http://schemas.openxmlformats.org/drawingml/2006/main">
              <a:ext uri="{FF2B5EF4-FFF2-40B4-BE49-F238E27FC236}">
                <a16:creationId xmlns:a16="http://schemas.microsoft.com/office/drawing/2014/main" id="{95FE95FA-4D3E-4FBD-8F09-9A12614B7E50}"/>
              </a:ext>
            </a:extLst>
          </p:cNvPr>
          <p:cNvSpPr>
            <a:spLocks xmlns:a="http://schemas.openxmlformats.org/drawingml/2006/main" noGrp="1"/>
          </p:cNvSpPr>
          <p:nvPr/>
        </p:nvSpPr>
        <p:spPr>
          <a:xfrm xmlns:a="http://schemas.openxmlformats.org/drawingml/2006/main">
            <a:off x="6334125" y="5076825"/>
            <a:ext cx="5238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950" b="0" i="0">
                <a:solidFill>
                  <a:srgbClr val="6C6C66"/>
                </a:solidFill>
                <a:latin typeface="Arial"/>
                <a:ea typeface="Arial"/>
                <a:cs typeface="Arial"/>
              </a:defRPr>
            </a:pPr>
            <a:r>
              <a:rPr sz="1950" b="0" i="0">
                <a:solidFill>
                  <a:srgbClr val="6C6C66"/>
                </a:solidFill>
                <a:latin typeface="Arial"/>
                <a:ea typeface="Arial"/>
                <a:cs typeface="Arial"/>
              </a:rPr>
              <a:t>Clear responsibilities, rehearsals</a:t>
            </a:r>
          </a:p>
          <a:p xmlns:a="http://schemas.openxmlformats.org/drawingml/2006/main">
            <a:pPr algn="l">
              <a:lnSpc>
                <a:spcPct val="106000"/>
              </a:lnSpc>
              <a:buNone/>
              <a:defRPr sz="1950" b="0" i="0">
                <a:solidFill>
                  <a:srgbClr val="6C6C66"/>
                </a:solidFill>
                <a:latin typeface="Arial"/>
                <a:ea typeface="Arial"/>
                <a:cs typeface="Arial"/>
              </a:defRPr>
            </a:pPr>
            <a:r>
              <a:rPr sz="1950" b="0" i="0">
                <a:solidFill>
                  <a:srgbClr val="6C6C66"/>
                </a:solidFill>
                <a:latin typeface="Arial"/>
                <a:ea typeface="Arial"/>
                <a:cs typeface="Arial"/>
              </a:rPr>
              <a:t>and decisions made in time.</a:t>
            </a:r>
          </a:p>
        </p:txBody>
      </p:sp>
      <p:sp>
        <p:nvSpPr>
          <p:cNvPr id="11" name="">
            <a:extLst xmlns:a="http://schemas.openxmlformats.org/drawingml/2006/main">
              <a:ext uri="{FF2B5EF4-FFF2-40B4-BE49-F238E27FC236}">
                <a16:creationId xmlns:a16="http://schemas.microsoft.com/office/drawing/2014/main" id="{6B8A0EEE-9AF2-485A-B144-C8D3D8635689}"/>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19</a:t>
            </a:r>
          </a:p>
        </p:txBody>
      </p:sp>
    </p:spTree>
    <p:extLst>
      <p:ext uri="{BB962C8B-B14F-4D97-AF65-F5344CB8AC3E}">
        <p14:creationId xmlns:p14="http://schemas.microsoft.com/office/powerpoint/2010/main" val="368391220"/>
      </p:ext>
    </p:extLst>
  </p:cSld>
</p:sld>
</file>

<file path=ppt/slides/slide20.xml><?xml version="1.0" encoding="utf-8"?>
<p:sld xmlns:p="http://schemas.openxmlformats.org/presentationml/2006/main">
  <p:cSld>
    <p:bg>
      <p:bgPr>
        <a:solidFill xmlns:a="http://schemas.openxmlformats.org/drawingml/2006/main">
          <a:srgbClr val="20201E"/>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9E358833-138B-48D1-9094-9F8AD0D6DD50}"/>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F58216"/>
                </a:solidFill>
                <a:latin typeface="Arial"/>
                <a:ea typeface="Arial"/>
                <a:cs typeface="Arial"/>
              </a:defRPr>
            </a:pPr>
            <a:r>
              <a:rPr sz="1200" b="1" i="0">
                <a:solidFill>
                  <a:srgbClr val="F58216"/>
                </a:solidFill>
                <a:latin typeface="Arial"/>
                <a:ea typeface="Arial"/>
                <a:cs typeface="Arial"/>
              </a:rPr>
              <a:t>WHAT SUCCESS LOOKS LIKE</a:t>
            </a:r>
          </a:p>
        </p:txBody>
      </p:sp>
      <p:sp>
        <p:nvSpPr>
          <p:cNvPr id="2" name="">
            <a:extLst xmlns:a="http://schemas.openxmlformats.org/drawingml/2006/main">
              <a:ext uri="{FF2B5EF4-FFF2-40B4-BE49-F238E27FC236}">
                <a16:creationId xmlns:a16="http://schemas.microsoft.com/office/drawing/2014/main" id="{2F35024D-5218-41B7-998A-6BCD5C0EA082}"/>
              </a:ext>
            </a:extLst>
          </p:cNvPr>
          <p:cNvSpPr>
            <a:spLocks xmlns:a="http://schemas.openxmlformats.org/drawingml/2006/main" noGrp="1"/>
          </p:cNvSpPr>
          <p:nvPr/>
        </p:nvSpPr>
        <p:spPr>
          <a:xfrm xmlns:a="http://schemas.openxmlformats.org/drawingml/2006/main">
            <a:off x="609600" y="1019175"/>
            <a:ext cx="1076325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4950" b="1" i="0">
                <a:solidFill>
                  <a:srgbClr val="F5F5F2"/>
                </a:solidFill>
                <a:latin typeface="Arial"/>
                <a:ea typeface="Arial"/>
                <a:cs typeface="Arial"/>
              </a:defRPr>
            </a:pPr>
            <a:r>
              <a:rPr sz="4950" b="1" i="0">
                <a:solidFill>
                  <a:srgbClr val="F5F5F2"/>
                </a:solidFill>
                <a:latin typeface="Arial"/>
                <a:ea typeface="Arial"/>
                <a:cs typeface="Arial"/>
              </a:rPr>
              <a:t>We agree success</a:t>
            </a:r>
          </a:p>
          <a:p xmlns:a="http://schemas.openxmlformats.org/drawingml/2006/main">
            <a:pPr algn="l">
              <a:lnSpc>
                <a:spcPct val="106000"/>
              </a:lnSpc>
              <a:buNone/>
              <a:defRPr sz="4950" b="1" i="0">
                <a:solidFill>
                  <a:srgbClr val="F5F5F2"/>
                </a:solidFill>
                <a:latin typeface="Arial"/>
                <a:ea typeface="Arial"/>
                <a:cs typeface="Arial"/>
              </a:defRPr>
            </a:pPr>
            <a:r>
              <a:rPr sz="4950" b="1" i="0">
                <a:solidFill>
                  <a:srgbClr val="F5F5F2"/>
                </a:solidFill>
                <a:latin typeface="Arial"/>
                <a:ea typeface="Arial"/>
                <a:cs typeface="Arial"/>
              </a:rPr>
              <a:t>before the doors open</a:t>
            </a:r>
          </a:p>
        </p:txBody>
      </p:sp>
      <p:sp>
        <p:nvSpPr>
          <p:cNvPr id="3" name="">
            <a:extLst xmlns:a="http://schemas.openxmlformats.org/drawingml/2006/main">
              <a:ext uri="{FF2B5EF4-FFF2-40B4-BE49-F238E27FC236}">
                <a16:creationId xmlns:a16="http://schemas.microsoft.com/office/drawing/2014/main" id="{F31039AB-5E31-4231-AA7F-0D57B30E7CB1}"/>
              </a:ext>
            </a:extLst>
          </p:cNvPr>
          <p:cNvSpPr>
            <a:spLocks xmlns:a="http://schemas.openxmlformats.org/drawingml/2006/main" noGrp="1"/>
          </p:cNvSpPr>
          <p:nvPr/>
        </p:nvSpPr>
        <p:spPr>
          <a:xfrm xmlns:a="http://schemas.openxmlformats.org/drawingml/2006/main">
            <a:off x="609600" y="3009900"/>
            <a:ext cx="5048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8216"/>
                </a:solidFill>
                <a:latin typeface="Arial"/>
                <a:ea typeface="Arial"/>
                <a:cs typeface="Arial"/>
              </a:defRPr>
            </a:pPr>
            <a:r>
              <a:rPr sz="2325" b="1" i="0">
                <a:solidFill>
                  <a:srgbClr val="F58216"/>
                </a:solidFill>
                <a:latin typeface="Arial"/>
                <a:ea typeface="Arial"/>
                <a:cs typeface="Arial"/>
              </a:rPr>
              <a:t>For a launch</a:t>
            </a:r>
          </a:p>
        </p:txBody>
      </p:sp>
      <p:sp>
        <p:nvSpPr>
          <p:cNvPr id="4" name="">
            <a:extLst xmlns:a="http://schemas.openxmlformats.org/drawingml/2006/main">
              <a:ext uri="{FF2B5EF4-FFF2-40B4-BE49-F238E27FC236}">
                <a16:creationId xmlns:a16="http://schemas.microsoft.com/office/drawing/2014/main" id="{78A6B496-147D-4D96-A677-1E0C64E72DD9}"/>
              </a:ext>
            </a:extLst>
          </p:cNvPr>
          <p:cNvSpPr>
            <a:spLocks xmlns:a="http://schemas.openxmlformats.org/drawingml/2006/main" noGrp="1"/>
          </p:cNvSpPr>
          <p:nvPr/>
        </p:nvSpPr>
        <p:spPr>
          <a:xfrm xmlns:a="http://schemas.openxmlformats.org/drawingml/2006/main">
            <a:off x="609600" y="3543300"/>
            <a:ext cx="51625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025" b="0" i="0">
                <a:solidFill>
                  <a:srgbClr val="F5F5F2"/>
                </a:solidFill>
                <a:latin typeface="Arial"/>
                <a:ea typeface="Arial"/>
                <a:cs typeface="Arial"/>
              </a:defRPr>
            </a:pPr>
            <a:r>
              <a:rPr sz="2025" b="0" i="0">
                <a:solidFill>
                  <a:srgbClr val="F5F5F2"/>
                </a:solidFill>
                <a:latin typeface="Arial"/>
                <a:ea typeface="Arial"/>
                <a:cs typeface="Arial"/>
              </a:rPr>
              <a:t>What should people understand,</a:t>
            </a:r>
          </a:p>
          <a:p xmlns:a="http://schemas.openxmlformats.org/drawingml/2006/main">
            <a:pPr algn="l">
              <a:lnSpc>
                <a:spcPct val="106000"/>
              </a:lnSpc>
              <a:buNone/>
              <a:defRPr sz="2025" b="0" i="0">
                <a:solidFill>
                  <a:srgbClr val="F5F5F2"/>
                </a:solidFill>
                <a:latin typeface="Arial"/>
                <a:ea typeface="Arial"/>
                <a:cs typeface="Arial"/>
              </a:defRPr>
            </a:pPr>
            <a:r>
              <a:rPr sz="2025" b="0" i="0">
                <a:solidFill>
                  <a:srgbClr val="F5F5F2"/>
                </a:solidFill>
                <a:latin typeface="Arial"/>
                <a:ea typeface="Arial"/>
                <a:cs typeface="Arial"/>
              </a:rPr>
              <a:t>try or enquire about?</a:t>
            </a:r>
          </a:p>
        </p:txBody>
      </p:sp>
      <p:sp>
        <p:nvSpPr>
          <p:cNvPr id="5" name="">
            <a:extLst xmlns:a="http://schemas.openxmlformats.org/drawingml/2006/main">
              <a:ext uri="{FF2B5EF4-FFF2-40B4-BE49-F238E27FC236}">
                <a16:creationId xmlns:a16="http://schemas.microsoft.com/office/drawing/2014/main" id="{8D64605A-A6C3-4E95-995C-F3EAD63435E7}"/>
              </a:ext>
            </a:extLst>
          </p:cNvPr>
          <p:cNvSpPr>
            <a:spLocks xmlns:a="http://schemas.openxmlformats.org/drawingml/2006/main" noGrp="1"/>
          </p:cNvSpPr>
          <p:nvPr/>
        </p:nvSpPr>
        <p:spPr>
          <a:xfrm xmlns:a="http://schemas.openxmlformats.org/drawingml/2006/main">
            <a:off x="6353175" y="300990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8216"/>
                </a:solidFill>
                <a:latin typeface="Arial"/>
                <a:ea typeface="Arial"/>
                <a:cs typeface="Arial"/>
              </a:defRPr>
            </a:pPr>
            <a:r>
              <a:rPr sz="2325" b="1" i="0">
                <a:solidFill>
                  <a:srgbClr val="F58216"/>
                </a:solidFill>
                <a:latin typeface="Arial"/>
                <a:ea typeface="Arial"/>
                <a:cs typeface="Arial"/>
              </a:rPr>
              <a:t>For an internal event</a:t>
            </a:r>
          </a:p>
        </p:txBody>
      </p:sp>
      <p:sp>
        <p:nvSpPr>
          <p:cNvPr id="6" name="">
            <a:extLst xmlns:a="http://schemas.openxmlformats.org/drawingml/2006/main">
              <a:ext uri="{FF2B5EF4-FFF2-40B4-BE49-F238E27FC236}">
                <a16:creationId xmlns:a16="http://schemas.microsoft.com/office/drawing/2014/main" id="{4EB88A34-D46B-4DE0-A553-158A5DE25223}"/>
              </a:ext>
            </a:extLst>
          </p:cNvPr>
          <p:cNvSpPr>
            <a:spLocks xmlns:a="http://schemas.openxmlformats.org/drawingml/2006/main" noGrp="1"/>
          </p:cNvSpPr>
          <p:nvPr/>
        </p:nvSpPr>
        <p:spPr>
          <a:xfrm xmlns:a="http://schemas.openxmlformats.org/drawingml/2006/main">
            <a:off x="6353175" y="3543300"/>
            <a:ext cx="5143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025" b="0" i="0">
                <a:solidFill>
                  <a:srgbClr val="F5F5F2"/>
                </a:solidFill>
                <a:latin typeface="Arial"/>
                <a:ea typeface="Arial"/>
                <a:cs typeface="Arial"/>
              </a:defRPr>
            </a:pPr>
            <a:r>
              <a:rPr sz="2025" b="0" i="0">
                <a:solidFill>
                  <a:srgbClr val="F5F5F2"/>
                </a:solidFill>
                <a:latin typeface="Arial"/>
                <a:ea typeface="Arial"/>
                <a:cs typeface="Arial"/>
              </a:rPr>
              <a:t>What should colleagues know,</a:t>
            </a:r>
          </a:p>
          <a:p xmlns:a="http://schemas.openxmlformats.org/drawingml/2006/main">
            <a:pPr algn="l">
              <a:lnSpc>
                <a:spcPct val="106000"/>
              </a:lnSpc>
              <a:buNone/>
              <a:defRPr sz="2025" b="0" i="0">
                <a:solidFill>
                  <a:srgbClr val="F5F5F2"/>
                </a:solidFill>
                <a:latin typeface="Arial"/>
                <a:ea typeface="Arial"/>
                <a:cs typeface="Arial"/>
              </a:defRPr>
            </a:pPr>
            <a:r>
              <a:rPr sz="2025" b="0" i="0">
                <a:solidFill>
                  <a:srgbClr val="F5F5F2"/>
                </a:solidFill>
                <a:latin typeface="Arial"/>
                <a:ea typeface="Arial"/>
                <a:cs typeface="Arial"/>
              </a:rPr>
              <a:t>feel or do differently?</a:t>
            </a:r>
          </a:p>
        </p:txBody>
      </p:sp>
      <p:sp>
        <p:nvSpPr>
          <p:cNvPr id="7" name="">
            <a:extLst xmlns:a="http://schemas.openxmlformats.org/drawingml/2006/main">
              <a:ext uri="{FF2B5EF4-FFF2-40B4-BE49-F238E27FC236}">
                <a16:creationId xmlns:a16="http://schemas.microsoft.com/office/drawing/2014/main" id="{02F13518-3EF6-4E57-8ABB-E590AB15C37B}"/>
              </a:ext>
            </a:extLst>
          </p:cNvPr>
          <p:cNvSpPr>
            <a:spLocks xmlns:a="http://schemas.openxmlformats.org/drawingml/2006/main" noGrp="1"/>
          </p:cNvSpPr>
          <p:nvPr/>
        </p:nvSpPr>
        <p:spPr>
          <a:xfrm xmlns:a="http://schemas.openxmlformats.org/drawingml/2006/main">
            <a:off x="609600" y="4657725"/>
            <a:ext cx="5048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8216"/>
                </a:solidFill>
                <a:latin typeface="Arial"/>
                <a:ea typeface="Arial"/>
                <a:cs typeface="Arial"/>
              </a:defRPr>
            </a:pPr>
            <a:r>
              <a:rPr sz="2325" b="1" i="0">
                <a:solidFill>
                  <a:srgbClr val="F58216"/>
                </a:solidFill>
                <a:latin typeface="Arial"/>
                <a:ea typeface="Arial"/>
                <a:cs typeface="Arial"/>
              </a:rPr>
              <a:t>For a space</a:t>
            </a:r>
          </a:p>
        </p:txBody>
      </p:sp>
      <p:sp>
        <p:nvSpPr>
          <p:cNvPr id="8" name="">
            <a:extLst xmlns:a="http://schemas.openxmlformats.org/drawingml/2006/main">
              <a:ext uri="{FF2B5EF4-FFF2-40B4-BE49-F238E27FC236}">
                <a16:creationId xmlns:a16="http://schemas.microsoft.com/office/drawing/2014/main" id="{95A9FA85-87F2-417E-91AC-7259ABB75E2F}"/>
              </a:ext>
            </a:extLst>
          </p:cNvPr>
          <p:cNvSpPr>
            <a:spLocks xmlns:a="http://schemas.openxmlformats.org/drawingml/2006/main" noGrp="1"/>
          </p:cNvSpPr>
          <p:nvPr/>
        </p:nvSpPr>
        <p:spPr>
          <a:xfrm xmlns:a="http://schemas.openxmlformats.org/drawingml/2006/main">
            <a:off x="609600" y="5191125"/>
            <a:ext cx="52387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025" b="0" i="0">
                <a:solidFill>
                  <a:srgbClr val="F5F5F2"/>
                </a:solidFill>
                <a:latin typeface="Arial"/>
                <a:ea typeface="Arial"/>
                <a:cs typeface="Arial"/>
              </a:defRPr>
            </a:pPr>
            <a:r>
              <a:rPr sz="2025" b="0" i="0">
                <a:solidFill>
                  <a:srgbClr val="F5F5F2"/>
                </a:solidFill>
                <a:latin typeface="Arial"/>
                <a:ea typeface="Arial"/>
                <a:cs typeface="Arial"/>
              </a:rPr>
              <a:t>How should visitors move,</a:t>
            </a:r>
          </a:p>
          <a:p xmlns:a="http://schemas.openxmlformats.org/drawingml/2006/main">
            <a:pPr algn="l">
              <a:lnSpc>
                <a:spcPct val="106000"/>
              </a:lnSpc>
              <a:buNone/>
              <a:defRPr sz="2025" b="0" i="0">
                <a:solidFill>
                  <a:srgbClr val="F5F5F2"/>
                </a:solidFill>
                <a:latin typeface="Arial"/>
                <a:ea typeface="Arial"/>
                <a:cs typeface="Arial"/>
              </a:defRPr>
            </a:pPr>
            <a:r>
              <a:rPr sz="2025" b="0" i="0">
                <a:solidFill>
                  <a:srgbClr val="F5F5F2"/>
                </a:solidFill>
                <a:latin typeface="Arial"/>
                <a:ea typeface="Arial"/>
                <a:cs typeface="Arial"/>
              </a:rPr>
              <a:t>explore and start conversations?</a:t>
            </a:r>
          </a:p>
        </p:txBody>
      </p:sp>
      <p:sp>
        <p:nvSpPr>
          <p:cNvPr id="9" name="">
            <a:extLst xmlns:a="http://schemas.openxmlformats.org/drawingml/2006/main">
              <a:ext uri="{FF2B5EF4-FFF2-40B4-BE49-F238E27FC236}">
                <a16:creationId xmlns:a16="http://schemas.microsoft.com/office/drawing/2014/main" id="{B11750F7-020F-43BD-8FE4-EF60C5BBCFDF}"/>
              </a:ext>
            </a:extLst>
          </p:cNvPr>
          <p:cNvSpPr>
            <a:spLocks xmlns:a="http://schemas.openxmlformats.org/drawingml/2006/main" noGrp="1"/>
          </p:cNvSpPr>
          <p:nvPr/>
        </p:nvSpPr>
        <p:spPr>
          <a:xfrm xmlns:a="http://schemas.openxmlformats.org/drawingml/2006/main">
            <a:off x="6353175" y="465772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325" b="1" i="0">
                <a:solidFill>
                  <a:srgbClr val="F58216"/>
                </a:solidFill>
                <a:latin typeface="Arial"/>
                <a:ea typeface="Arial"/>
                <a:cs typeface="Arial"/>
              </a:defRPr>
            </a:pPr>
            <a:r>
              <a:rPr sz="2325" b="1" i="0">
                <a:solidFill>
                  <a:srgbClr val="F58216"/>
                </a:solidFill>
                <a:latin typeface="Arial"/>
                <a:ea typeface="Arial"/>
                <a:cs typeface="Arial"/>
              </a:rPr>
              <a:t>For every brief</a:t>
            </a:r>
          </a:p>
        </p:txBody>
      </p:sp>
      <p:sp>
        <p:nvSpPr>
          <p:cNvPr id="10" name="">
            <a:extLst xmlns:a="http://schemas.openxmlformats.org/drawingml/2006/main">
              <a:ext uri="{FF2B5EF4-FFF2-40B4-BE49-F238E27FC236}">
                <a16:creationId xmlns:a16="http://schemas.microsoft.com/office/drawing/2014/main" id="{16BF68E1-1346-4877-9FC8-39BCEA923B18}"/>
              </a:ext>
            </a:extLst>
          </p:cNvPr>
          <p:cNvSpPr>
            <a:spLocks xmlns:a="http://schemas.openxmlformats.org/drawingml/2006/main" noGrp="1"/>
          </p:cNvSpPr>
          <p:nvPr/>
        </p:nvSpPr>
        <p:spPr>
          <a:xfrm xmlns:a="http://schemas.openxmlformats.org/drawingml/2006/main">
            <a:off x="6353175" y="5191125"/>
            <a:ext cx="5143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025" b="0" i="0">
                <a:solidFill>
                  <a:srgbClr val="F5F5F2"/>
                </a:solidFill>
                <a:latin typeface="Arial"/>
                <a:ea typeface="Arial"/>
                <a:cs typeface="Arial"/>
              </a:defRPr>
            </a:pPr>
            <a:r>
              <a:rPr sz="2025" b="0" i="0">
                <a:solidFill>
                  <a:srgbClr val="F5F5F2"/>
                </a:solidFill>
                <a:latin typeface="Arial"/>
                <a:ea typeface="Arial"/>
                <a:cs typeface="Arial"/>
              </a:rPr>
              <a:t>Which evidence will show</a:t>
            </a:r>
          </a:p>
          <a:p xmlns:a="http://schemas.openxmlformats.org/drawingml/2006/main">
            <a:pPr algn="l">
              <a:lnSpc>
                <a:spcPct val="106000"/>
              </a:lnSpc>
              <a:buNone/>
              <a:defRPr sz="2025" b="0" i="0">
                <a:solidFill>
                  <a:srgbClr val="F5F5F2"/>
                </a:solidFill>
                <a:latin typeface="Arial"/>
                <a:ea typeface="Arial"/>
                <a:cs typeface="Arial"/>
              </a:defRPr>
            </a:pPr>
            <a:r>
              <a:rPr sz="2025" b="0" i="0">
                <a:solidFill>
                  <a:srgbClr val="F5F5F2"/>
                </a:solidFill>
                <a:latin typeface="Arial"/>
                <a:ea typeface="Arial"/>
                <a:cs typeface="Arial"/>
              </a:rPr>
              <a:t>whether it worked?</a:t>
            </a:r>
          </a:p>
        </p:txBody>
      </p:sp>
      <p:sp>
        <p:nvSpPr>
          <p:cNvPr id="11" name="">
            <a:extLst xmlns:a="http://schemas.openxmlformats.org/drawingml/2006/main">
              <a:ext uri="{FF2B5EF4-FFF2-40B4-BE49-F238E27FC236}">
                <a16:creationId xmlns:a16="http://schemas.microsoft.com/office/drawing/2014/main" id="{448C227E-9EF0-47D0-BF9A-CCEF43AA9F87}"/>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BCBCB5"/>
                </a:solidFill>
                <a:latin typeface="Arial"/>
                <a:ea typeface="Arial"/>
                <a:cs typeface="Arial"/>
              </a:defRPr>
            </a:pPr>
            <a:r>
              <a:rPr sz="1050" b="0" i="0">
                <a:solidFill>
                  <a:srgbClr val="BCBCB5"/>
                </a:solidFill>
                <a:latin typeface="Arial"/>
                <a:ea typeface="Arial"/>
                <a:cs typeface="Arial"/>
              </a:rPr>
              <a:t>20</a:t>
            </a:r>
          </a:p>
        </p:txBody>
      </p:sp>
    </p:spTree>
    <p:extLst>
      <p:ext uri="{BB962C8B-B14F-4D97-AF65-F5344CB8AC3E}">
        <p14:creationId xmlns:p14="http://schemas.microsoft.com/office/powerpoint/2010/main" val="1134890354"/>
      </p:ext>
    </p:extLst>
  </p:cSld>
</p:sld>
</file>

<file path=ppt/slides/slide21.xml><?xml version="1.0" encoding="utf-8"?>
<p:sld xmlns:p="http://schemas.openxmlformats.org/presentationml/2006/main">
  <p:cSld>
    <p:bg>
      <p:bgPr>
        <a:solidFill xmlns:a="http://schemas.openxmlformats.org/drawingml/2006/main">
          <a:srgbClr val="F58216"/>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E6B7F2A-FF35-4F9E-A472-38DE0E30E1F9}"/>
              </a:ext>
            </a:extLst>
          </p:cNvPr>
          <p:cNvSpPr>
            <a:spLocks xmlns:a="http://schemas.openxmlformats.org/drawingml/2006/main" noGrp="1"/>
          </p:cNvSpPr>
          <p:nvPr/>
        </p:nvSpPr>
        <p:spPr>
          <a:xfrm xmlns:a="http://schemas.openxmlformats.org/drawingml/2006/main">
            <a:off x="609600" y="409575"/>
            <a:ext cx="1047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200" b="1" i="0">
                <a:solidFill>
                  <a:srgbClr val="6C6C66"/>
                </a:solidFill>
                <a:latin typeface="Arial"/>
                <a:ea typeface="Arial"/>
                <a:cs typeface="Arial"/>
              </a:defRPr>
            </a:pPr>
            <a:r>
              <a:rPr sz="1200" b="1" i="0">
                <a:solidFill>
                  <a:srgbClr val="6C6C66"/>
                </a:solidFill>
                <a:latin typeface="Arial"/>
                <a:ea typeface="Arial"/>
                <a:cs typeface="Arial"/>
              </a:rPr>
              <a:t>THE evenflow PHILOSOPHY</a:t>
            </a:r>
          </a:p>
        </p:txBody>
      </p:sp>
      <p:sp>
        <p:nvSpPr>
          <p:cNvPr id="2" name="">
            <a:extLst xmlns:a="http://schemas.openxmlformats.org/drawingml/2006/main">
              <a:ext uri="{FF2B5EF4-FFF2-40B4-BE49-F238E27FC236}">
                <a16:creationId xmlns:a16="http://schemas.microsoft.com/office/drawing/2014/main" id="{A7316C57-0B7D-4DC2-9CBF-BA32260DCE79}"/>
              </a:ext>
            </a:extLst>
          </p:cNvPr>
          <p:cNvSpPr>
            <a:spLocks xmlns:a="http://schemas.openxmlformats.org/drawingml/2006/main" noGrp="1"/>
          </p:cNvSpPr>
          <p:nvPr/>
        </p:nvSpPr>
        <p:spPr>
          <a:xfrm xmlns:a="http://schemas.openxmlformats.org/drawingml/2006/main">
            <a:off x="609600" y="1314450"/>
            <a:ext cx="1076325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8700" b="1" i="0">
                <a:solidFill>
                  <a:srgbClr val="20201E"/>
                </a:solidFill>
                <a:latin typeface="Arial"/>
                <a:ea typeface="Arial"/>
                <a:cs typeface="Arial"/>
              </a:defRPr>
            </a:pPr>
            <a:r>
              <a:rPr sz="8700" b="1" i="0">
                <a:solidFill>
                  <a:srgbClr val="20201E"/>
                </a:solidFill>
                <a:latin typeface="Arial"/>
                <a:ea typeface="Arial"/>
                <a:cs typeface="Arial"/>
              </a:rPr>
              <a:t>Done well.</a:t>
            </a:r>
          </a:p>
          <a:p xmlns:a="http://schemas.openxmlformats.org/drawingml/2006/main">
            <a:pPr algn="l">
              <a:lnSpc>
                <a:spcPct val="106000"/>
              </a:lnSpc>
              <a:buNone/>
              <a:defRPr sz="8700" b="1" i="0">
                <a:solidFill>
                  <a:srgbClr val="20201E"/>
                </a:solidFill>
                <a:latin typeface="Arial"/>
                <a:ea typeface="Arial"/>
                <a:cs typeface="Arial"/>
              </a:defRPr>
            </a:pPr>
            <a:r>
              <a:rPr sz="8700" b="1" i="0">
                <a:solidFill>
                  <a:srgbClr val="20201E"/>
                </a:solidFill>
                <a:latin typeface="Arial"/>
                <a:ea typeface="Arial"/>
                <a:cs typeface="Arial"/>
              </a:rPr>
              <a:t>Done quick.</a:t>
            </a:r>
          </a:p>
        </p:txBody>
      </p:sp>
      <p:sp>
        <p:nvSpPr>
          <p:cNvPr id="3" name="">
            <a:extLst xmlns:a="http://schemas.openxmlformats.org/drawingml/2006/main">
              <a:ext uri="{FF2B5EF4-FFF2-40B4-BE49-F238E27FC236}">
                <a16:creationId xmlns:a16="http://schemas.microsoft.com/office/drawing/2014/main" id="{3324A78C-2EEA-4F48-B79D-14E4857387FB}"/>
              </a:ext>
            </a:extLst>
          </p:cNvPr>
          <p:cNvSpPr>
            <a:spLocks xmlns:a="http://schemas.openxmlformats.org/drawingml/2006/main" noGrp="1"/>
          </p:cNvSpPr>
          <p:nvPr/>
        </p:nvSpPr>
        <p:spPr>
          <a:xfrm xmlns:a="http://schemas.openxmlformats.org/drawingml/2006/main">
            <a:off x="647700" y="482917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3150" b="0" i="1">
                <a:solidFill>
                  <a:srgbClr val="20201E"/>
                </a:solidFill>
                <a:latin typeface="Arial"/>
                <a:ea typeface="Arial"/>
                <a:cs typeface="Arial"/>
              </a:defRPr>
            </a:pPr>
            <a:r>
              <a:rPr sz="3150" b="0" i="1">
                <a:solidFill>
                  <a:srgbClr val="20201E"/>
                </a:solidFill>
                <a:latin typeface="Arial"/>
                <a:ea typeface="Arial"/>
                <a:cs typeface="Arial"/>
              </a:rPr>
              <a:t>We take the work seriously.</a:t>
            </a:r>
          </a:p>
          <a:p xmlns:a="http://schemas.openxmlformats.org/drawingml/2006/main">
            <a:pPr algn="l">
              <a:lnSpc>
                <a:spcPct val="106000"/>
              </a:lnSpc>
              <a:buNone/>
              <a:defRPr sz="3150" b="0" i="1">
                <a:solidFill>
                  <a:srgbClr val="20201E"/>
                </a:solidFill>
                <a:latin typeface="Arial"/>
                <a:ea typeface="Arial"/>
                <a:cs typeface="Arial"/>
              </a:defRPr>
            </a:pPr>
            <a:r>
              <a:rPr sz="3150" b="0" i="1">
                <a:solidFill>
                  <a:srgbClr val="20201E"/>
                </a:solidFill>
                <a:latin typeface="Arial"/>
                <a:ea typeface="Arial"/>
                <a:cs typeface="Arial"/>
              </a:rPr>
              <a:t>Ourselves, a little less.</a:t>
            </a:r>
          </a:p>
        </p:txBody>
      </p:sp>
      <p:sp>
        <p:nvSpPr>
          <p:cNvPr id="4" name="">
            <a:extLst xmlns:a="http://schemas.openxmlformats.org/drawingml/2006/main">
              <a:ext uri="{FF2B5EF4-FFF2-40B4-BE49-F238E27FC236}">
                <a16:creationId xmlns:a16="http://schemas.microsoft.com/office/drawing/2014/main" id="{BF42E0F4-911B-4057-B104-773C6F3576C4}"/>
              </a:ext>
            </a:extLst>
          </p:cNvPr>
          <p:cNvSpPr>
            <a:spLocks xmlns:a="http://schemas.openxmlformats.org/drawingml/2006/main" noGrp="1"/>
          </p:cNvSpPr>
          <p:nvPr/>
        </p:nvSpPr>
        <p:spPr>
          <a:xfrm xmlns:a="http://schemas.openxmlformats.org/drawingml/2006/main">
            <a:off x="11049000" y="6391275"/>
            <a:ext cx="5334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lnSpc>
                <a:spcPct val="106000"/>
              </a:lnSpc>
              <a:buNone/>
              <a:defRPr sz="1050" b="0" i="0">
                <a:solidFill>
                  <a:srgbClr val="6C6C66"/>
                </a:solidFill>
                <a:latin typeface="Arial"/>
                <a:ea typeface="Arial"/>
                <a:cs typeface="Arial"/>
              </a:defRPr>
            </a:pPr>
            <a:r>
              <a:rPr sz="1050" b="0" i="0">
                <a:solidFill>
                  <a:srgbClr val="6C6C66"/>
                </a:solidFill>
                <a:latin typeface="Arial"/>
                <a:ea typeface="Arial"/>
                <a:cs typeface="Arial"/>
              </a:rPr>
              <a:t>21</a:t>
            </a:r>
          </a:p>
        </p:txBody>
      </p:sp>
    </p:spTree>
    <p:extLst>
      <p:ext uri="{BB962C8B-B14F-4D97-AF65-F5344CB8AC3E}">
        <p14:creationId xmlns:p14="http://schemas.microsoft.com/office/powerpoint/2010/main" val="2117862223"/>
      </p:ext>
    </p:extLst>
  </p:cSld>
</p:sld>
</file>

<file path=ppt/slides/slide22.xml><?xml version="1.0" encoding="utf-8"?>
<p:sld xmlns:p="http://schemas.openxmlformats.org/presentationml/2006/main">
  <p:cSld>
    <p:bg>
      <p:bgPr>
        <a:solidFill xmlns:a="http://schemas.openxmlformats.org/drawingml/2006/main">
          <a:srgbClr val="F5F5F2"/>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a6e8f70442d4c13"/>
          <a:stretch xmlns:a="http://schemas.openxmlformats.org/drawingml/2006/main"/>
        </p:blipFill>
        <p:spPr>
          <a:xfrm xmlns:a="http://schemas.openxmlformats.org/drawingml/2006/main">
            <a:off x="514350" y="344765"/>
            <a:ext cx="2667000" cy="872571"/>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79BE771-48FD-433B-827F-C3314A7A4822}"/>
              </a:ext>
            </a:extLst>
          </p:cNvPr>
          <p:cNvSpPr>
            <a:spLocks xmlns:a="http://schemas.openxmlformats.org/drawingml/2006/main" noGrp="1"/>
          </p:cNvSpPr>
          <p:nvPr/>
        </p:nvSpPr>
        <p:spPr>
          <a:xfrm xmlns:a="http://schemas.openxmlformats.org/drawingml/2006/main">
            <a:off x="609600" y="1647825"/>
            <a:ext cx="1076325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8175" b="1" i="0">
                <a:solidFill>
                  <a:srgbClr val="20201E"/>
                </a:solidFill>
                <a:latin typeface="Arial"/>
                <a:ea typeface="Arial"/>
                <a:cs typeface="Arial"/>
              </a:defRPr>
            </a:pPr>
            <a:r>
              <a:rPr sz="8175" b="1" i="0">
                <a:solidFill>
                  <a:srgbClr val="20201E"/>
                </a:solidFill>
                <a:latin typeface="Arial"/>
                <a:ea typeface="Arial"/>
                <a:cs typeface="Arial"/>
              </a:rPr>
              <a:t>What are</a:t>
            </a:r>
          </a:p>
          <a:p xmlns:a="http://schemas.openxmlformats.org/drawingml/2006/main">
            <a:pPr algn="l">
              <a:lnSpc>
                <a:spcPct val="106000"/>
              </a:lnSpc>
              <a:buNone/>
              <a:defRPr sz="8175" b="1" i="0">
                <a:solidFill>
                  <a:srgbClr val="20201E"/>
                </a:solidFill>
                <a:latin typeface="Arial"/>
                <a:ea typeface="Arial"/>
                <a:cs typeface="Arial"/>
              </a:defRPr>
            </a:pPr>
            <a:r>
              <a:rPr sz="8175" b="1" i="0">
                <a:solidFill>
                  <a:srgbClr val="20201E"/>
                </a:solidFill>
                <a:latin typeface="Arial"/>
                <a:ea typeface="Arial"/>
                <a:cs typeface="Arial"/>
              </a:rPr>
              <a:t>we making?</a:t>
            </a:r>
          </a:p>
        </p:txBody>
      </p:sp>
      <p:sp>
        <p:nvSpPr>
          <p:cNvPr id="3" name="">
            <a:extLst xmlns:a="http://schemas.openxmlformats.org/drawingml/2006/main">
              <a:ext uri="{FF2B5EF4-FFF2-40B4-BE49-F238E27FC236}">
                <a16:creationId xmlns:a16="http://schemas.microsoft.com/office/drawing/2014/main" id="{0BC6D23E-1353-47CE-9AC7-993FC4F15F58}"/>
              </a:ext>
            </a:extLst>
          </p:cNvPr>
          <p:cNvSpPr>
            <a:spLocks xmlns:a="http://schemas.openxmlformats.org/drawingml/2006/main" noGrp="1"/>
          </p:cNvSpPr>
          <p:nvPr/>
        </p:nvSpPr>
        <p:spPr>
          <a:xfrm xmlns:a="http://schemas.openxmlformats.org/drawingml/2006/main">
            <a:off x="647700" y="4371975"/>
            <a:ext cx="106680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475" b="0" i="0">
                <a:solidFill>
                  <a:srgbClr val="20201E"/>
                </a:solidFill>
                <a:latin typeface="Arial"/>
                <a:ea typeface="Arial"/>
                <a:cs typeface="Arial"/>
              </a:defRPr>
            </a:pPr>
            <a:r>
              <a:rPr sz="2475" b="0" i="0">
                <a:solidFill>
                  <a:srgbClr val="20201E"/>
                </a:solidFill>
                <a:latin typeface="Arial"/>
                <a:ea typeface="Arial"/>
                <a:cs typeface="Arial"/>
              </a:rPr>
              <a:t>A brief. A problem. A very ambitious idea.</a:t>
            </a:r>
          </a:p>
        </p:txBody>
      </p:sp>
      <p:sp>
        <p:nvSpPr>
          <p:cNvPr id="4" name="">
            <a:extLst xmlns:a="http://schemas.openxmlformats.org/drawingml/2006/main">
              <a:ext uri="{FF2B5EF4-FFF2-40B4-BE49-F238E27FC236}">
                <a16:creationId xmlns:a16="http://schemas.microsoft.com/office/drawing/2014/main" id="{FB15D04A-A85D-4443-B818-39E498DFD57B}"/>
              </a:ext>
            </a:extLst>
          </p:cNvPr>
          <p:cNvSpPr>
            <a:spLocks xmlns:a="http://schemas.openxmlformats.org/drawingml/2006/main" noGrp="1"/>
          </p:cNvSpPr>
          <p:nvPr/>
        </p:nvSpPr>
        <p:spPr>
          <a:xfrm xmlns:a="http://schemas.openxmlformats.org/drawingml/2006/main">
            <a:off x="647700" y="5334000"/>
            <a:ext cx="54292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00" b="1" i="0">
                <a:solidFill>
                  <a:srgbClr val="20201E"/>
                </a:solidFill>
                <a:latin typeface="Arial"/>
                <a:ea typeface="Arial"/>
                <a:cs typeface="Arial"/>
              </a:defRPr>
            </a:pPr>
            <a:r>
              <a:rPr sz="2100" b="1" i="0">
                <a:solidFill>
                  <a:srgbClr val="20201E"/>
                </a:solidFill>
                <a:latin typeface="Arial"/>
                <a:ea typeface="Arial"/>
                <a:cs typeface="Arial"/>
              </a:rPr>
              <a:t>Prithvi</a:t>
            </a:r>
          </a:p>
        </p:txBody>
      </p:sp>
      <p:sp>
        <p:nvSpPr>
          <p:cNvPr id="5" name="">
            <a:extLst xmlns:a="http://schemas.openxmlformats.org/drawingml/2006/main">
              <a:ext uri="{FF2B5EF4-FFF2-40B4-BE49-F238E27FC236}">
                <a16:creationId xmlns:a16="http://schemas.microsoft.com/office/drawing/2014/main" id="{CDA4068E-CA5C-448D-9A97-603AADD12FC3}"/>
              </a:ext>
            </a:extLst>
          </p:cNvPr>
          <p:cNvSpPr>
            <a:spLocks xmlns:a="http://schemas.openxmlformats.org/drawingml/2006/main" noGrp="1"/>
          </p:cNvSpPr>
          <p:nvPr/>
        </p:nvSpPr>
        <p:spPr>
          <a:xfrm xmlns:a="http://schemas.openxmlformats.org/drawingml/2006/main">
            <a:off x="647700" y="5772150"/>
            <a:ext cx="5524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100" b="0" i="0">
                <a:solidFill>
                  <a:srgbClr val="20201E"/>
                </a:solidFill>
                <a:latin typeface="Arial"/>
                <a:ea typeface="Arial"/>
                <a:cs typeface="Arial"/>
              </a:defRPr>
            </a:pPr>
            <a:r>
              <a:rPr sz="2100" b="0" i="0">
                <a:solidFill>
                  <a:srgbClr val="20201E"/>
                </a:solidFill>
                <a:latin typeface="Arial"/>
                <a:ea typeface="Arial"/>
                <a:cs typeface="Arial"/>
                <a:hlinkClick xmlns:r="http://schemas.openxmlformats.org/officeDocument/2006/relationships" r:id="R38c3bd67d3ef4e4e"/>
              </a:rPr>
              <a:t>prithvi@evenflow.in</a:t>
            </a:r>
          </a:p>
        </p:txBody>
      </p:sp>
      <p:sp>
        <p:nvSpPr>
          <p:cNvPr id="6" name="">
            <a:extLst xmlns:a="http://schemas.openxmlformats.org/drawingml/2006/main">
              <a:ext uri="{FF2B5EF4-FFF2-40B4-BE49-F238E27FC236}">
                <a16:creationId xmlns:a16="http://schemas.microsoft.com/office/drawing/2014/main" id="{498A6661-F4C0-4284-99AE-70BB656A36F4}"/>
              </a:ext>
            </a:extLst>
          </p:cNvPr>
          <p:cNvSpPr>
            <a:spLocks xmlns:a="http://schemas.openxmlformats.org/drawingml/2006/main" noGrp="1"/>
          </p:cNvSpPr>
          <p:nvPr/>
        </p:nvSpPr>
        <p:spPr>
          <a:xfrm xmlns:a="http://schemas.openxmlformats.org/drawingml/2006/main">
            <a:off x="647700" y="6210300"/>
            <a:ext cx="5524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1875" b="0" i="0">
                <a:solidFill>
                  <a:srgbClr val="20201E"/>
                </a:solidFill>
                <a:latin typeface="Arial"/>
                <a:ea typeface="Arial"/>
                <a:cs typeface="Arial"/>
              </a:defRPr>
            </a:pPr>
            <a:r>
              <a:rPr sz="1875" b="0" i="0">
                <a:solidFill>
                  <a:srgbClr val="20201E"/>
                </a:solidFill>
                <a:latin typeface="Arial"/>
                <a:ea typeface="Arial"/>
                <a:cs typeface="Arial"/>
                <a:hlinkClick xmlns:r="http://schemas.openxmlformats.org/officeDocument/2006/relationships" r:id="R0c8b0bf48e8b4a88"/>
              </a:rPr>
              <a:t>+91 95915 07929</a:t>
            </a:r>
          </a:p>
        </p:txBody>
      </p:sp>
      <p:sp>
        <p:nvSpPr>
          <p:cNvPr id="7" name="">
            <a:extLst xmlns:a="http://schemas.openxmlformats.org/drawingml/2006/main">
              <a:ext uri="{FF2B5EF4-FFF2-40B4-BE49-F238E27FC236}">
                <a16:creationId xmlns:a16="http://schemas.microsoft.com/office/drawing/2014/main" id="{4F2B52E3-1D8E-4284-8759-E55BCED553ED}"/>
              </a:ext>
            </a:extLst>
          </p:cNvPr>
          <p:cNvSpPr>
            <a:spLocks xmlns:a="http://schemas.openxmlformats.org/drawingml/2006/main" noGrp="1"/>
          </p:cNvSpPr>
          <p:nvPr/>
        </p:nvSpPr>
        <p:spPr>
          <a:xfrm xmlns:a="http://schemas.openxmlformats.org/drawingml/2006/main">
            <a:off x="7724775" y="5410200"/>
            <a:ext cx="38576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025" b="1" i="0">
                <a:solidFill>
                  <a:srgbClr val="20201E"/>
                </a:solidFill>
                <a:latin typeface="Arial"/>
                <a:ea typeface="Arial"/>
                <a:cs typeface="Arial"/>
              </a:defRPr>
            </a:pPr>
            <a:r>
              <a:rPr sz="2025" b="1" i="0">
                <a:solidFill>
                  <a:srgbClr val="20201E"/>
                </a:solidFill>
                <a:latin typeface="Arial"/>
                <a:ea typeface="Arial"/>
                <a:cs typeface="Arial"/>
                <a:hlinkClick xmlns:r="http://schemas.openxmlformats.org/officeDocument/2006/relationships" r:id="R572c6c628d074504"/>
              </a:rPr>
              <a:t>Explore the work</a:t>
            </a:r>
          </a:p>
        </p:txBody>
      </p:sp>
      <p:sp>
        <p:nvSpPr>
          <p:cNvPr id="8" name="">
            <a:extLst xmlns:a="http://schemas.openxmlformats.org/drawingml/2006/main">
              <a:ext uri="{FF2B5EF4-FFF2-40B4-BE49-F238E27FC236}">
                <a16:creationId xmlns:a16="http://schemas.microsoft.com/office/drawing/2014/main" id="{286F6716-2048-4434-8676-370FD03FE4FB}"/>
              </a:ext>
            </a:extLst>
          </p:cNvPr>
          <p:cNvSpPr>
            <a:spLocks xmlns:a="http://schemas.openxmlformats.org/drawingml/2006/main" noGrp="1"/>
          </p:cNvSpPr>
          <p:nvPr/>
        </p:nvSpPr>
        <p:spPr>
          <a:xfrm xmlns:a="http://schemas.openxmlformats.org/drawingml/2006/main">
            <a:off x="7724775" y="5905500"/>
            <a:ext cx="38576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lnSpc>
                <a:spcPct val="106000"/>
              </a:lnSpc>
              <a:buNone/>
              <a:defRPr sz="2025" b="1" i="0">
                <a:solidFill>
                  <a:srgbClr val="F58216"/>
                </a:solidFill>
                <a:latin typeface="Arial"/>
                <a:ea typeface="Arial"/>
                <a:cs typeface="Arial"/>
              </a:defRPr>
            </a:pPr>
            <a:r>
              <a:rPr sz="2025" b="1" i="0">
                <a:solidFill>
                  <a:srgbClr val="F58216"/>
                </a:solidFill>
                <a:latin typeface="Arial"/>
                <a:ea typeface="Arial"/>
                <a:cs typeface="Arial"/>
                <a:hlinkClick xmlns:r="http://schemas.openxmlformats.org/officeDocument/2006/relationships" r:id="R7a32ea7a4b3244f5"/>
              </a:rPr>
              <a:t>Watch the showreel</a:t>
            </a:r>
          </a:p>
        </p:txBody>
      </p:sp>
    </p:spTree>
    <p:extLst>
      <p:ext uri="{BB962C8B-B14F-4D97-AF65-F5344CB8AC3E}">
        <p14:creationId xmlns:p14="http://schemas.microsoft.com/office/powerpoint/2010/main" val="155711302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ns0:coreProperties xmlns:dc="http://purl.org/dc/elements/1.1/" xmlns:ns0="http://schemas.openxmlformats.org/package/2006/metadata/core-properties" xmlns:ns2="http://purl.org/dc/terms/" xmlns:xsi="http://www.w3.org/2001/XMLSchema-instance">
  <dc:creator>evenflow Experiences</dc:creator>
  <ns0:lastModifiedBy>evenflow Experiences</ns0:lastModifiedBy>
  <dc:title>evenflow Experiences — Credentials 2026</dc:title>
  <ns2:created xsi:type="dcterms:W3CDTF">2026-09-27T05:38:39.0410000Z</ns2:created>
  <ns2:modified xsi:type="dcterms:W3CDTF">2026-09-27T05:38:39.0410000Z</ns2:modified>
  <dc:subject>Events, spaces, films and technology</dc:subject>
</ns0:coreProperties>
</file>